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20" r:id="rId1"/>
  </p:sldMasterIdLst>
  <p:notesMasterIdLst>
    <p:notesMasterId r:id="rId58"/>
  </p:notesMasterIdLst>
  <p:sldIdLst>
    <p:sldId id="257" r:id="rId2"/>
    <p:sldId id="638" r:id="rId3"/>
    <p:sldId id="639" r:id="rId4"/>
    <p:sldId id="640" r:id="rId5"/>
    <p:sldId id="341" r:id="rId6"/>
    <p:sldId id="342" r:id="rId7"/>
    <p:sldId id="344" r:id="rId8"/>
    <p:sldId id="345" r:id="rId9"/>
    <p:sldId id="309" r:id="rId10"/>
    <p:sldId id="279" r:id="rId11"/>
    <p:sldId id="591" r:id="rId12"/>
    <p:sldId id="641" r:id="rId13"/>
    <p:sldId id="590" r:id="rId14"/>
    <p:sldId id="581" r:id="rId15"/>
    <p:sldId id="624" r:id="rId16"/>
    <p:sldId id="349" r:id="rId17"/>
    <p:sldId id="634" r:id="rId18"/>
    <p:sldId id="635" r:id="rId19"/>
    <p:sldId id="351" r:id="rId20"/>
    <p:sldId id="652" r:id="rId21"/>
    <p:sldId id="592" r:id="rId22"/>
    <p:sldId id="593" r:id="rId23"/>
    <p:sldId id="594" r:id="rId24"/>
    <p:sldId id="595" r:id="rId25"/>
    <p:sldId id="292" r:id="rId26"/>
    <p:sldId id="597" r:id="rId27"/>
    <p:sldId id="644" r:id="rId28"/>
    <p:sldId id="645" r:id="rId29"/>
    <p:sldId id="642" r:id="rId30"/>
    <p:sldId id="596" r:id="rId31"/>
    <p:sldId id="388" r:id="rId32"/>
    <p:sldId id="598" r:id="rId33"/>
    <p:sldId id="346" r:id="rId34"/>
    <p:sldId id="302" r:id="rId35"/>
    <p:sldId id="297" r:id="rId36"/>
    <p:sldId id="295" r:id="rId37"/>
    <p:sldId id="643" r:id="rId38"/>
    <p:sldId id="646" r:id="rId39"/>
    <p:sldId id="322" r:id="rId40"/>
    <p:sldId id="647" r:id="rId41"/>
    <p:sldId id="299" r:id="rId42"/>
    <p:sldId id="300" r:id="rId43"/>
    <p:sldId id="323" r:id="rId44"/>
    <p:sldId id="312" r:id="rId45"/>
    <p:sldId id="313" r:id="rId46"/>
    <p:sldId id="340" r:id="rId47"/>
    <p:sldId id="258" r:id="rId48"/>
    <p:sldId id="348" r:id="rId49"/>
    <p:sldId id="343" r:id="rId50"/>
    <p:sldId id="298" r:id="rId51"/>
    <p:sldId id="650" r:id="rId52"/>
    <p:sldId id="649" r:id="rId53"/>
    <p:sldId id="636" r:id="rId54"/>
    <p:sldId id="612" r:id="rId55"/>
    <p:sldId id="290" r:id="rId56"/>
    <p:sldId id="648" r:id="rId5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3AB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26"/>
    <p:restoredTop sz="94666"/>
  </p:normalViewPr>
  <p:slideViewPr>
    <p:cSldViewPr snapToGrid="0" snapToObjects="1">
      <p:cViewPr varScale="1">
        <p:scale>
          <a:sx n="132" d="100"/>
          <a:sy n="132" d="100"/>
        </p:scale>
        <p:origin x="184"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Regular"/>
        <a:ea typeface="Calibri Regular"/>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FC397A-1F6B-E546-8771-C9B71BFA3A6F}" type="slidenum">
              <a:rPr lang="en-US" smtClean="0"/>
              <a:t>6</a:t>
            </a:fld>
            <a:endParaRPr lang="en-US"/>
          </a:p>
        </p:txBody>
      </p:sp>
    </p:spTree>
    <p:extLst>
      <p:ext uri="{BB962C8B-B14F-4D97-AF65-F5344CB8AC3E}">
        <p14:creationId xmlns:p14="http://schemas.microsoft.com/office/powerpoint/2010/main" val="1465434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5DD20FFE-5E45-1C4B-A12B-F22F1FE6A1C4}" type="slidenum">
              <a:rPr lang="en-US" smtClean="0">
                <a:latin typeface="Calibri Regular"/>
              </a:rPr>
              <a:t>30</a:t>
            </a:fld>
            <a:endParaRPr lang="en-US" dirty="0">
              <a:latin typeface="Calibri Regular"/>
            </a:endParaRPr>
          </a:p>
        </p:txBody>
      </p:sp>
    </p:spTree>
    <p:extLst>
      <p:ext uri="{BB962C8B-B14F-4D97-AF65-F5344CB8AC3E}">
        <p14:creationId xmlns:p14="http://schemas.microsoft.com/office/powerpoint/2010/main" val="1192589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FC397A-1F6B-E546-8771-C9B71BFA3A6F}" type="slidenum">
              <a:rPr lang="en-US" smtClean="0"/>
              <a:t>35</a:t>
            </a:fld>
            <a:endParaRPr lang="en-US"/>
          </a:p>
        </p:txBody>
      </p:sp>
    </p:spTree>
    <p:extLst>
      <p:ext uri="{BB962C8B-B14F-4D97-AF65-F5344CB8AC3E}">
        <p14:creationId xmlns:p14="http://schemas.microsoft.com/office/powerpoint/2010/main" val="34707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Institutions</a:t>
            </a:r>
          </a:p>
          <a:p>
            <a:pPr algn="l"/>
            <a:r>
              <a:rPr lang="en-US" b="1" dirty="0"/>
              <a:t>Funders</a:t>
            </a:r>
          </a:p>
          <a:p>
            <a:pPr algn="l"/>
            <a:r>
              <a:rPr lang="en-US" b="1" dirty="0"/>
              <a:t>Publishers</a:t>
            </a:r>
          </a:p>
          <a:p>
            <a:pPr algn="l"/>
            <a:r>
              <a:rPr lang="en-US" b="1" dirty="0"/>
              <a:t>ECRs</a:t>
            </a:r>
          </a:p>
          <a:p>
            <a:pPr algn="l"/>
            <a:r>
              <a:rPr lang="en-US" b="1" dirty="0"/>
              <a:t>Global distribution of knowledge</a:t>
            </a:r>
          </a:p>
          <a:p>
            <a:endParaRPr lang="en-US" dirty="0"/>
          </a:p>
        </p:txBody>
      </p:sp>
      <p:sp>
        <p:nvSpPr>
          <p:cNvPr id="4" name="Slide Number Placeholder 3"/>
          <p:cNvSpPr>
            <a:spLocks noGrp="1"/>
          </p:cNvSpPr>
          <p:nvPr>
            <p:ph type="sldNum" sz="quarter" idx="5"/>
          </p:nvPr>
        </p:nvSpPr>
        <p:spPr/>
        <p:txBody>
          <a:bodyPr/>
          <a:lstStyle/>
          <a:p>
            <a:fld id="{60FC397A-1F6B-E546-8771-C9B71BFA3A6F}" type="slidenum">
              <a:rPr lang="en-US" smtClean="0"/>
              <a:t>37</a:t>
            </a:fld>
            <a:endParaRPr lang="en-US"/>
          </a:p>
        </p:txBody>
      </p:sp>
    </p:spTree>
    <p:extLst>
      <p:ext uri="{BB962C8B-B14F-4D97-AF65-F5344CB8AC3E}">
        <p14:creationId xmlns:p14="http://schemas.microsoft.com/office/powerpoint/2010/main" val="2760065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Institutions</a:t>
            </a:r>
          </a:p>
          <a:p>
            <a:pPr algn="l"/>
            <a:r>
              <a:rPr lang="en-US" b="1" dirty="0"/>
              <a:t>Funders</a:t>
            </a:r>
          </a:p>
          <a:p>
            <a:pPr algn="l"/>
            <a:r>
              <a:rPr lang="en-US" b="1" dirty="0"/>
              <a:t>Publishers</a:t>
            </a:r>
          </a:p>
          <a:p>
            <a:pPr algn="l"/>
            <a:r>
              <a:rPr lang="en-US" b="1" dirty="0"/>
              <a:t>ECRs</a:t>
            </a:r>
          </a:p>
          <a:p>
            <a:pPr algn="l"/>
            <a:r>
              <a:rPr lang="en-US" b="1" dirty="0"/>
              <a:t>Global distribution of knowledge</a:t>
            </a:r>
          </a:p>
          <a:p>
            <a:endParaRPr lang="en-US" dirty="0"/>
          </a:p>
        </p:txBody>
      </p:sp>
      <p:sp>
        <p:nvSpPr>
          <p:cNvPr id="4" name="Slide Number Placeholder 3"/>
          <p:cNvSpPr>
            <a:spLocks noGrp="1"/>
          </p:cNvSpPr>
          <p:nvPr>
            <p:ph type="sldNum" sz="quarter" idx="5"/>
          </p:nvPr>
        </p:nvSpPr>
        <p:spPr/>
        <p:txBody>
          <a:bodyPr/>
          <a:lstStyle/>
          <a:p>
            <a:fld id="{60FC397A-1F6B-E546-8771-C9B71BFA3A6F}" type="slidenum">
              <a:rPr lang="en-US" smtClean="0"/>
              <a:t>38</a:t>
            </a:fld>
            <a:endParaRPr lang="en-US"/>
          </a:p>
        </p:txBody>
      </p:sp>
    </p:spTree>
    <p:extLst>
      <p:ext uri="{BB962C8B-B14F-4D97-AF65-F5344CB8AC3E}">
        <p14:creationId xmlns:p14="http://schemas.microsoft.com/office/powerpoint/2010/main" val="4275961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Institutions</a:t>
            </a:r>
          </a:p>
          <a:p>
            <a:pPr algn="l"/>
            <a:r>
              <a:rPr lang="en-US" b="1" dirty="0"/>
              <a:t>Funders</a:t>
            </a:r>
          </a:p>
          <a:p>
            <a:pPr algn="l"/>
            <a:r>
              <a:rPr lang="en-US" b="1" dirty="0"/>
              <a:t>Publishers</a:t>
            </a:r>
          </a:p>
          <a:p>
            <a:pPr algn="l"/>
            <a:r>
              <a:rPr lang="en-US" b="1" dirty="0"/>
              <a:t>ECRs</a:t>
            </a:r>
          </a:p>
          <a:p>
            <a:pPr algn="l"/>
            <a:r>
              <a:rPr lang="en-US" b="1" dirty="0"/>
              <a:t>Global distribution of knowledge</a:t>
            </a:r>
          </a:p>
          <a:p>
            <a:endParaRPr lang="en-US" dirty="0"/>
          </a:p>
        </p:txBody>
      </p:sp>
      <p:sp>
        <p:nvSpPr>
          <p:cNvPr id="4" name="Slide Number Placeholder 3"/>
          <p:cNvSpPr>
            <a:spLocks noGrp="1"/>
          </p:cNvSpPr>
          <p:nvPr>
            <p:ph type="sldNum" sz="quarter" idx="5"/>
          </p:nvPr>
        </p:nvSpPr>
        <p:spPr/>
        <p:txBody>
          <a:bodyPr/>
          <a:lstStyle/>
          <a:p>
            <a:fld id="{60FC397A-1F6B-E546-8771-C9B71BFA3A6F}" type="slidenum">
              <a:rPr lang="en-US" smtClean="0"/>
              <a:t>40</a:t>
            </a:fld>
            <a:endParaRPr lang="en-US"/>
          </a:p>
        </p:txBody>
      </p:sp>
    </p:spTree>
    <p:extLst>
      <p:ext uri="{BB962C8B-B14F-4D97-AF65-F5344CB8AC3E}">
        <p14:creationId xmlns:p14="http://schemas.microsoft.com/office/powerpoint/2010/main" val="9460408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Institutions</a:t>
            </a:r>
          </a:p>
          <a:p>
            <a:pPr algn="l"/>
            <a:r>
              <a:rPr lang="en-US" b="1" dirty="0"/>
              <a:t>Funders</a:t>
            </a:r>
          </a:p>
          <a:p>
            <a:pPr algn="l"/>
            <a:r>
              <a:rPr lang="en-US" b="1" dirty="0"/>
              <a:t>Publishers</a:t>
            </a:r>
          </a:p>
          <a:p>
            <a:pPr algn="l"/>
            <a:r>
              <a:rPr lang="en-US" b="1" dirty="0"/>
              <a:t>ECRs</a:t>
            </a:r>
          </a:p>
          <a:p>
            <a:pPr algn="l"/>
            <a:r>
              <a:rPr lang="en-US" b="1" dirty="0"/>
              <a:t>Global distribution of knowledge</a:t>
            </a:r>
          </a:p>
          <a:p>
            <a:endParaRPr lang="en-US" dirty="0"/>
          </a:p>
        </p:txBody>
      </p:sp>
      <p:sp>
        <p:nvSpPr>
          <p:cNvPr id="4" name="Slide Number Placeholder 3"/>
          <p:cNvSpPr>
            <a:spLocks noGrp="1"/>
          </p:cNvSpPr>
          <p:nvPr>
            <p:ph type="sldNum" sz="quarter" idx="5"/>
          </p:nvPr>
        </p:nvSpPr>
        <p:spPr/>
        <p:txBody>
          <a:bodyPr/>
          <a:lstStyle/>
          <a:p>
            <a:fld id="{60FC397A-1F6B-E546-8771-C9B71BFA3A6F}" type="slidenum">
              <a:rPr lang="en-US" smtClean="0"/>
              <a:t>49</a:t>
            </a:fld>
            <a:endParaRPr lang="en-US"/>
          </a:p>
        </p:txBody>
      </p:sp>
    </p:spTree>
    <p:extLst>
      <p:ext uri="{BB962C8B-B14F-4D97-AF65-F5344CB8AC3E}">
        <p14:creationId xmlns:p14="http://schemas.microsoft.com/office/powerpoint/2010/main" val="2797694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Institutions</a:t>
            </a:r>
          </a:p>
          <a:p>
            <a:pPr algn="l"/>
            <a:r>
              <a:rPr lang="en-US" b="1" dirty="0"/>
              <a:t>Funders</a:t>
            </a:r>
          </a:p>
          <a:p>
            <a:pPr algn="l"/>
            <a:r>
              <a:rPr lang="en-US" b="1" dirty="0"/>
              <a:t>Publishers</a:t>
            </a:r>
          </a:p>
          <a:p>
            <a:pPr algn="l"/>
            <a:r>
              <a:rPr lang="en-US" b="1" dirty="0"/>
              <a:t>ECRs</a:t>
            </a:r>
          </a:p>
          <a:p>
            <a:pPr algn="l"/>
            <a:r>
              <a:rPr lang="en-US" b="1" dirty="0"/>
              <a:t>Global distribution of knowledge</a:t>
            </a:r>
          </a:p>
          <a:p>
            <a:endParaRPr lang="en-US" dirty="0"/>
          </a:p>
        </p:txBody>
      </p:sp>
      <p:sp>
        <p:nvSpPr>
          <p:cNvPr id="4" name="Slide Number Placeholder 3"/>
          <p:cNvSpPr>
            <a:spLocks noGrp="1"/>
          </p:cNvSpPr>
          <p:nvPr>
            <p:ph type="sldNum" sz="quarter" idx="5"/>
          </p:nvPr>
        </p:nvSpPr>
        <p:spPr/>
        <p:txBody>
          <a:bodyPr/>
          <a:lstStyle/>
          <a:p>
            <a:fld id="{60FC397A-1F6B-E546-8771-C9B71BFA3A6F}" type="slidenum">
              <a:rPr lang="en-US" smtClean="0"/>
              <a:t>52</a:t>
            </a:fld>
            <a:endParaRPr lang="en-US"/>
          </a:p>
        </p:txBody>
      </p:sp>
    </p:spTree>
    <p:extLst>
      <p:ext uri="{BB962C8B-B14F-4D97-AF65-F5344CB8AC3E}">
        <p14:creationId xmlns:p14="http://schemas.microsoft.com/office/powerpoint/2010/main" val="39980281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23467501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56CE46-D056-3548-AA61-F7D85E2EDCC1}" type="slidenum">
              <a:rPr lang="en-US" smtClean="0">
                <a:latin typeface="Calibri Regular"/>
              </a:rPr>
              <a:pPr/>
              <a:t>54</a:t>
            </a:fld>
            <a:endParaRPr lang="en-US">
              <a:latin typeface="Calibri Regular"/>
            </a:endParaRPr>
          </a:p>
        </p:txBody>
      </p:sp>
    </p:spTree>
    <p:extLst>
      <p:ext uri="{BB962C8B-B14F-4D97-AF65-F5344CB8AC3E}">
        <p14:creationId xmlns:p14="http://schemas.microsoft.com/office/powerpoint/2010/main" val="21183240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1" name="Shape 27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
              <a:t>[Thank you and colophon]</a:t>
            </a:r>
          </a:p>
        </p:txBody>
      </p:sp>
    </p:spTree>
    <p:extLst>
      <p:ext uri="{BB962C8B-B14F-4D97-AF65-F5344CB8AC3E}">
        <p14:creationId xmlns:p14="http://schemas.microsoft.com/office/powerpoint/2010/main" val="3893890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FC397A-1F6B-E546-8771-C9B71BFA3A6F}" type="slidenum">
              <a:rPr lang="en-US" smtClean="0"/>
              <a:t>7</a:t>
            </a:fld>
            <a:endParaRPr lang="en-US"/>
          </a:p>
        </p:txBody>
      </p:sp>
    </p:spTree>
    <p:extLst>
      <p:ext uri="{BB962C8B-B14F-4D97-AF65-F5344CB8AC3E}">
        <p14:creationId xmlns:p14="http://schemas.microsoft.com/office/powerpoint/2010/main" val="25202556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Institutions</a:t>
            </a:r>
          </a:p>
          <a:p>
            <a:pPr algn="l"/>
            <a:r>
              <a:rPr lang="en-US" b="1" dirty="0"/>
              <a:t>Funders</a:t>
            </a:r>
          </a:p>
          <a:p>
            <a:pPr algn="l"/>
            <a:r>
              <a:rPr lang="en-US" b="1" dirty="0"/>
              <a:t>Publishers</a:t>
            </a:r>
          </a:p>
          <a:p>
            <a:pPr algn="l"/>
            <a:r>
              <a:rPr lang="en-US" b="1" dirty="0"/>
              <a:t>ECRs</a:t>
            </a:r>
          </a:p>
          <a:p>
            <a:pPr algn="l"/>
            <a:r>
              <a:rPr lang="en-US" b="1" dirty="0"/>
              <a:t>Global distribution of knowledge</a:t>
            </a:r>
          </a:p>
          <a:p>
            <a:endParaRPr lang="en-US" dirty="0"/>
          </a:p>
        </p:txBody>
      </p:sp>
      <p:sp>
        <p:nvSpPr>
          <p:cNvPr id="4" name="Slide Number Placeholder 3"/>
          <p:cNvSpPr>
            <a:spLocks noGrp="1"/>
          </p:cNvSpPr>
          <p:nvPr>
            <p:ph type="sldNum" sz="quarter" idx="5"/>
          </p:nvPr>
        </p:nvSpPr>
        <p:spPr/>
        <p:txBody>
          <a:bodyPr/>
          <a:lstStyle/>
          <a:p>
            <a:fld id="{60FC397A-1F6B-E546-8771-C9B71BFA3A6F}" type="slidenum">
              <a:rPr lang="en-US" smtClean="0"/>
              <a:t>56</a:t>
            </a:fld>
            <a:endParaRPr lang="en-US"/>
          </a:p>
        </p:txBody>
      </p:sp>
    </p:spTree>
    <p:extLst>
      <p:ext uri="{BB962C8B-B14F-4D97-AF65-F5344CB8AC3E}">
        <p14:creationId xmlns:p14="http://schemas.microsoft.com/office/powerpoint/2010/main" val="1925675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Institutions</a:t>
            </a:r>
          </a:p>
          <a:p>
            <a:pPr algn="l"/>
            <a:r>
              <a:rPr lang="en-US" b="1" dirty="0"/>
              <a:t>Funders</a:t>
            </a:r>
          </a:p>
          <a:p>
            <a:pPr algn="l"/>
            <a:r>
              <a:rPr lang="en-US" b="1" dirty="0"/>
              <a:t>Publishers</a:t>
            </a:r>
          </a:p>
          <a:p>
            <a:pPr algn="l"/>
            <a:r>
              <a:rPr lang="en-US" b="1" dirty="0"/>
              <a:t>ECRs</a:t>
            </a:r>
          </a:p>
          <a:p>
            <a:pPr algn="l"/>
            <a:r>
              <a:rPr lang="en-US" b="1" dirty="0"/>
              <a:t>Global distribution of knowledge</a:t>
            </a:r>
          </a:p>
          <a:p>
            <a:endParaRPr lang="en-US" dirty="0"/>
          </a:p>
        </p:txBody>
      </p:sp>
      <p:sp>
        <p:nvSpPr>
          <p:cNvPr id="4" name="Slide Number Placeholder 3"/>
          <p:cNvSpPr>
            <a:spLocks noGrp="1"/>
          </p:cNvSpPr>
          <p:nvPr>
            <p:ph type="sldNum" sz="quarter" idx="5"/>
          </p:nvPr>
        </p:nvSpPr>
        <p:spPr/>
        <p:txBody>
          <a:bodyPr/>
          <a:lstStyle/>
          <a:p>
            <a:fld id="{60FC397A-1F6B-E546-8771-C9B71BFA3A6F}" type="slidenum">
              <a:rPr lang="en-US" smtClean="0"/>
              <a:t>8</a:t>
            </a:fld>
            <a:endParaRPr lang="en-US"/>
          </a:p>
        </p:txBody>
      </p:sp>
    </p:spTree>
    <p:extLst>
      <p:ext uri="{BB962C8B-B14F-4D97-AF65-F5344CB8AC3E}">
        <p14:creationId xmlns:p14="http://schemas.microsoft.com/office/powerpoint/2010/main" val="77813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FC397A-1F6B-E546-8771-C9B71BFA3A6F}" type="slidenum">
              <a:rPr lang="en-US" smtClean="0"/>
              <a:t>9</a:t>
            </a:fld>
            <a:endParaRPr lang="en-US"/>
          </a:p>
        </p:txBody>
      </p:sp>
    </p:spTree>
    <p:extLst>
      <p:ext uri="{BB962C8B-B14F-4D97-AF65-F5344CB8AC3E}">
        <p14:creationId xmlns:p14="http://schemas.microsoft.com/office/powerpoint/2010/main" val="2946784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3C56CE46-D056-3548-AA61-F7D85E2EDCC1}" type="slidenum">
              <a:rPr lang="en-US" smtClean="0">
                <a:latin typeface="Calibri Regular"/>
              </a:rPr>
              <a:pPr/>
              <a:t>11</a:t>
            </a:fld>
            <a:endParaRPr lang="en-US" dirty="0">
              <a:latin typeface="Calibri Regular"/>
            </a:endParaRPr>
          </a:p>
        </p:txBody>
      </p:sp>
    </p:spTree>
    <p:extLst>
      <p:ext uri="{BB962C8B-B14F-4D97-AF65-F5344CB8AC3E}">
        <p14:creationId xmlns:p14="http://schemas.microsoft.com/office/powerpoint/2010/main" val="850925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56CE46-D056-3548-AA61-F7D85E2EDCC1}" type="slidenum">
              <a:rPr lang="en-US" smtClean="0">
                <a:latin typeface="Calibri Regular"/>
              </a:rPr>
              <a:pPr/>
              <a:t>20</a:t>
            </a:fld>
            <a:endParaRPr lang="en-US">
              <a:latin typeface="Calibri Regular"/>
            </a:endParaRPr>
          </a:p>
        </p:txBody>
      </p:sp>
    </p:spTree>
    <p:extLst>
      <p:ext uri="{BB962C8B-B14F-4D97-AF65-F5344CB8AC3E}">
        <p14:creationId xmlns:p14="http://schemas.microsoft.com/office/powerpoint/2010/main" val="420897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Institutions</a:t>
            </a:r>
          </a:p>
          <a:p>
            <a:pPr algn="l"/>
            <a:r>
              <a:rPr lang="en-US" b="1" dirty="0"/>
              <a:t>Funders</a:t>
            </a:r>
          </a:p>
          <a:p>
            <a:pPr algn="l"/>
            <a:r>
              <a:rPr lang="en-US" b="1" dirty="0"/>
              <a:t>Publishers</a:t>
            </a:r>
          </a:p>
          <a:p>
            <a:pPr algn="l"/>
            <a:r>
              <a:rPr lang="en-US" b="1" dirty="0"/>
              <a:t>ECRs</a:t>
            </a:r>
          </a:p>
          <a:p>
            <a:pPr algn="l"/>
            <a:r>
              <a:rPr lang="en-US" b="1" dirty="0"/>
              <a:t>Global distribution of knowledge</a:t>
            </a:r>
          </a:p>
          <a:p>
            <a:endParaRPr lang="en-US" dirty="0"/>
          </a:p>
        </p:txBody>
      </p:sp>
      <p:sp>
        <p:nvSpPr>
          <p:cNvPr id="4" name="Slide Number Placeholder 3"/>
          <p:cNvSpPr>
            <a:spLocks noGrp="1"/>
          </p:cNvSpPr>
          <p:nvPr>
            <p:ph type="sldNum" sz="quarter" idx="5"/>
          </p:nvPr>
        </p:nvSpPr>
        <p:spPr/>
        <p:txBody>
          <a:bodyPr/>
          <a:lstStyle/>
          <a:p>
            <a:fld id="{60FC397A-1F6B-E546-8771-C9B71BFA3A6F}" type="slidenum">
              <a:rPr lang="en-US" smtClean="0"/>
              <a:t>27</a:t>
            </a:fld>
            <a:endParaRPr lang="en-US"/>
          </a:p>
        </p:txBody>
      </p:sp>
    </p:spTree>
    <p:extLst>
      <p:ext uri="{BB962C8B-B14F-4D97-AF65-F5344CB8AC3E}">
        <p14:creationId xmlns:p14="http://schemas.microsoft.com/office/powerpoint/2010/main" val="2914542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Institutions</a:t>
            </a:r>
          </a:p>
          <a:p>
            <a:pPr algn="l"/>
            <a:r>
              <a:rPr lang="en-US" b="1" dirty="0"/>
              <a:t>Funders</a:t>
            </a:r>
          </a:p>
          <a:p>
            <a:pPr algn="l"/>
            <a:r>
              <a:rPr lang="en-US" b="1" dirty="0"/>
              <a:t>Publishers</a:t>
            </a:r>
          </a:p>
          <a:p>
            <a:pPr algn="l"/>
            <a:r>
              <a:rPr lang="en-US" b="1" dirty="0"/>
              <a:t>ECRs</a:t>
            </a:r>
          </a:p>
          <a:p>
            <a:pPr algn="l"/>
            <a:r>
              <a:rPr lang="en-US" b="1" dirty="0"/>
              <a:t>Global distribution of knowledge</a:t>
            </a:r>
          </a:p>
          <a:p>
            <a:endParaRPr lang="en-US" dirty="0"/>
          </a:p>
        </p:txBody>
      </p:sp>
      <p:sp>
        <p:nvSpPr>
          <p:cNvPr id="4" name="Slide Number Placeholder 3"/>
          <p:cNvSpPr>
            <a:spLocks noGrp="1"/>
          </p:cNvSpPr>
          <p:nvPr>
            <p:ph type="sldNum" sz="quarter" idx="5"/>
          </p:nvPr>
        </p:nvSpPr>
        <p:spPr/>
        <p:txBody>
          <a:bodyPr/>
          <a:lstStyle/>
          <a:p>
            <a:fld id="{60FC397A-1F6B-E546-8771-C9B71BFA3A6F}" type="slidenum">
              <a:rPr lang="en-US" smtClean="0"/>
              <a:t>28</a:t>
            </a:fld>
            <a:endParaRPr lang="en-US"/>
          </a:p>
        </p:txBody>
      </p:sp>
    </p:spTree>
    <p:extLst>
      <p:ext uri="{BB962C8B-B14F-4D97-AF65-F5344CB8AC3E}">
        <p14:creationId xmlns:p14="http://schemas.microsoft.com/office/powerpoint/2010/main" val="2201471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Institutions</a:t>
            </a:r>
          </a:p>
          <a:p>
            <a:pPr algn="l"/>
            <a:r>
              <a:rPr lang="en-US" b="1" dirty="0"/>
              <a:t>Funders</a:t>
            </a:r>
          </a:p>
          <a:p>
            <a:pPr algn="l"/>
            <a:r>
              <a:rPr lang="en-US" b="1" dirty="0"/>
              <a:t>Publishers</a:t>
            </a:r>
          </a:p>
          <a:p>
            <a:pPr algn="l"/>
            <a:r>
              <a:rPr lang="en-US" b="1" dirty="0"/>
              <a:t>ECRs</a:t>
            </a:r>
          </a:p>
          <a:p>
            <a:pPr algn="l"/>
            <a:r>
              <a:rPr lang="en-US" b="1" dirty="0"/>
              <a:t>Global distribution of knowledge</a:t>
            </a:r>
          </a:p>
          <a:p>
            <a:endParaRPr lang="en-US" dirty="0"/>
          </a:p>
        </p:txBody>
      </p:sp>
      <p:sp>
        <p:nvSpPr>
          <p:cNvPr id="4" name="Slide Number Placeholder 3"/>
          <p:cNvSpPr>
            <a:spLocks noGrp="1"/>
          </p:cNvSpPr>
          <p:nvPr>
            <p:ph type="sldNum" sz="quarter" idx="5"/>
          </p:nvPr>
        </p:nvSpPr>
        <p:spPr/>
        <p:txBody>
          <a:bodyPr/>
          <a:lstStyle/>
          <a:p>
            <a:fld id="{60FC397A-1F6B-E546-8771-C9B71BFA3A6F}" type="slidenum">
              <a:rPr lang="en-US" smtClean="0"/>
              <a:t>29</a:t>
            </a:fld>
            <a:endParaRPr lang="en-US"/>
          </a:p>
        </p:txBody>
      </p:sp>
    </p:spTree>
    <p:extLst>
      <p:ext uri="{BB962C8B-B14F-4D97-AF65-F5344CB8AC3E}">
        <p14:creationId xmlns:p14="http://schemas.microsoft.com/office/powerpoint/2010/main" val="1769822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32"/>
        <p:cNvGrpSpPr/>
        <p:nvPr/>
      </p:nvGrpSpPr>
      <p:grpSpPr>
        <a:xfrm>
          <a:off x="0" y="0"/>
          <a:ext cx="0" cy="0"/>
          <a:chOff x="0" y="0"/>
          <a:chExt cx="0" cy="0"/>
        </a:xfrm>
      </p:grpSpPr>
      <p:sp>
        <p:nvSpPr>
          <p:cNvPr id="233" name="Shape 23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None/>
              <a:defRPr sz="5200" b="0" i="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dirty="0"/>
          </a:p>
        </p:txBody>
      </p:sp>
      <p:sp>
        <p:nvSpPr>
          <p:cNvPr id="234" name="Shape 23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None/>
              <a:defRPr sz="2800" b="0" i="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dirty="0"/>
          </a:p>
        </p:txBody>
      </p:sp>
      <p:sp>
        <p:nvSpPr>
          <p:cNvPr id="235" name="Shape 235"/>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lvl1pPr lvl="0" rtl="0">
              <a:buNone/>
              <a:defRPr b="0" i="0"/>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F833C-15E7-2D4C-B95D-47ED7C654A53}"/>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C93D701A-6FE8-F849-A5D6-5AC3B7845632}"/>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8CA8D0-D356-7547-B51B-68DA4C34A833}"/>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089BE424-5318-C84E-A99F-49794B7322F1}"/>
              </a:ext>
            </a:extLst>
          </p:cNvPr>
          <p:cNvSpPr>
            <a:spLocks noGrp="1"/>
          </p:cNvSpPr>
          <p:nvPr>
            <p:ph type="dt" sz="half" idx="10"/>
          </p:nvPr>
        </p:nvSpPr>
        <p:spPr/>
        <p:txBody>
          <a:bodyPr/>
          <a:lstStyle/>
          <a:p>
            <a:fld id="{F3740935-1968-E54F-B002-187BABA361DF}" type="datetimeFigureOut">
              <a:rPr lang="en-US" smtClean="0"/>
              <a:t>9/4/18</a:t>
            </a:fld>
            <a:endParaRPr lang="en-US"/>
          </a:p>
        </p:txBody>
      </p:sp>
      <p:sp>
        <p:nvSpPr>
          <p:cNvPr id="6" name="Footer Placeholder 5">
            <a:extLst>
              <a:ext uri="{FF2B5EF4-FFF2-40B4-BE49-F238E27FC236}">
                <a16:creationId xmlns:a16="http://schemas.microsoft.com/office/drawing/2014/main" id="{7256859C-DEB7-184F-B680-AE109A1100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43BB51-CCE9-2448-AD11-40A92B1DE892}"/>
              </a:ext>
            </a:extLst>
          </p:cNvPr>
          <p:cNvSpPr>
            <a:spLocks noGrp="1"/>
          </p:cNvSpPr>
          <p:nvPr>
            <p:ph type="sldNum" sz="quarter" idx="12"/>
          </p:nvPr>
        </p:nvSpPr>
        <p:spPr/>
        <p:txBody>
          <a:bodyPr/>
          <a:lstStyle/>
          <a:p>
            <a:fld id="{49F72D8A-4F5E-DE47-92DA-028F801B748E}" type="slidenum">
              <a:rPr lang="en-US" smtClean="0"/>
              <a:t>‹#›</a:t>
            </a:fld>
            <a:endParaRPr lang="en-US"/>
          </a:p>
        </p:txBody>
      </p:sp>
    </p:spTree>
    <p:extLst>
      <p:ext uri="{BB962C8B-B14F-4D97-AF65-F5344CB8AC3E}">
        <p14:creationId xmlns:p14="http://schemas.microsoft.com/office/powerpoint/2010/main" val="1529931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DC716-6E38-4E4A-9F8E-FCFDCB44DE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26866A-34BF-F144-9EFE-D3C17470D5A7}"/>
              </a:ext>
            </a:extLst>
          </p:cNvPr>
          <p:cNvSpPr>
            <a:spLocks noGrp="1"/>
          </p:cNvSpPr>
          <p:nvPr>
            <p:ph type="dt" sz="half" idx="10"/>
          </p:nvPr>
        </p:nvSpPr>
        <p:spPr/>
        <p:txBody>
          <a:bodyPr/>
          <a:lstStyle/>
          <a:p>
            <a:fld id="{F3740935-1968-E54F-B002-187BABA361DF}" type="datetimeFigureOut">
              <a:rPr lang="en-US" smtClean="0"/>
              <a:t>9/4/18</a:t>
            </a:fld>
            <a:endParaRPr lang="en-US"/>
          </a:p>
        </p:txBody>
      </p:sp>
      <p:sp>
        <p:nvSpPr>
          <p:cNvPr id="4" name="Footer Placeholder 3">
            <a:extLst>
              <a:ext uri="{FF2B5EF4-FFF2-40B4-BE49-F238E27FC236}">
                <a16:creationId xmlns:a16="http://schemas.microsoft.com/office/drawing/2014/main" id="{33EA35D6-8972-6942-A499-59A52B4E4A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C0557-E36E-8A4F-A2B4-C9510D15C3D5}"/>
              </a:ext>
            </a:extLst>
          </p:cNvPr>
          <p:cNvSpPr>
            <a:spLocks noGrp="1"/>
          </p:cNvSpPr>
          <p:nvPr>
            <p:ph type="sldNum" sz="quarter" idx="12"/>
          </p:nvPr>
        </p:nvSpPr>
        <p:spPr/>
        <p:txBody>
          <a:bodyPr/>
          <a:lstStyle/>
          <a:p>
            <a:fld id="{49F72D8A-4F5E-DE47-92DA-028F801B748E}" type="slidenum">
              <a:rPr lang="en-US" smtClean="0"/>
              <a:t>‹#›</a:t>
            </a:fld>
            <a:endParaRPr lang="en-US"/>
          </a:p>
        </p:txBody>
      </p:sp>
    </p:spTree>
    <p:extLst>
      <p:ext uri="{BB962C8B-B14F-4D97-AF65-F5344CB8AC3E}">
        <p14:creationId xmlns:p14="http://schemas.microsoft.com/office/powerpoint/2010/main" val="1448875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26FD33-838D-8447-AF4B-D07C13DF02F8}"/>
              </a:ext>
            </a:extLst>
          </p:cNvPr>
          <p:cNvSpPr>
            <a:spLocks noGrp="1"/>
          </p:cNvSpPr>
          <p:nvPr>
            <p:ph type="dt" sz="half" idx="10"/>
          </p:nvPr>
        </p:nvSpPr>
        <p:spPr/>
        <p:txBody>
          <a:bodyPr/>
          <a:lstStyle/>
          <a:p>
            <a:fld id="{F3740935-1968-E54F-B002-187BABA361DF}" type="datetimeFigureOut">
              <a:rPr lang="en-US" smtClean="0"/>
              <a:t>9/4/18</a:t>
            </a:fld>
            <a:endParaRPr lang="en-US"/>
          </a:p>
        </p:txBody>
      </p:sp>
      <p:sp>
        <p:nvSpPr>
          <p:cNvPr id="3" name="Footer Placeholder 2">
            <a:extLst>
              <a:ext uri="{FF2B5EF4-FFF2-40B4-BE49-F238E27FC236}">
                <a16:creationId xmlns:a16="http://schemas.microsoft.com/office/drawing/2014/main" id="{890151DA-28F7-D74D-9F36-64253F041A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BEC57A-73C3-1E4A-B42F-9DF001576B02}"/>
              </a:ext>
            </a:extLst>
          </p:cNvPr>
          <p:cNvSpPr>
            <a:spLocks noGrp="1"/>
          </p:cNvSpPr>
          <p:nvPr>
            <p:ph type="sldNum" sz="quarter" idx="12"/>
          </p:nvPr>
        </p:nvSpPr>
        <p:spPr/>
        <p:txBody>
          <a:bodyPr/>
          <a:lstStyle/>
          <a:p>
            <a:fld id="{49F72D8A-4F5E-DE47-92DA-028F801B748E}" type="slidenum">
              <a:rPr lang="en-US" smtClean="0"/>
              <a:t>‹#›</a:t>
            </a:fld>
            <a:endParaRPr lang="en-US"/>
          </a:p>
        </p:txBody>
      </p:sp>
    </p:spTree>
    <p:extLst>
      <p:ext uri="{BB962C8B-B14F-4D97-AF65-F5344CB8AC3E}">
        <p14:creationId xmlns:p14="http://schemas.microsoft.com/office/powerpoint/2010/main" val="13798834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586A1-A180-274A-8617-55C98FF0E426}"/>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0705CA4C-AEF5-F242-9A90-D4B412EE98B2}"/>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249A053-E065-204B-9B70-164AD25705BF}"/>
              </a:ext>
            </a:extLst>
          </p:cNvPr>
          <p:cNvSpPr>
            <a:spLocks noGrp="1"/>
          </p:cNvSpPr>
          <p:nvPr>
            <p:ph type="dt" sz="half" idx="10"/>
          </p:nvPr>
        </p:nvSpPr>
        <p:spPr/>
        <p:txBody>
          <a:bodyPr/>
          <a:lstStyle/>
          <a:p>
            <a:fld id="{F3740935-1968-E54F-B002-187BABA361DF}" type="datetimeFigureOut">
              <a:rPr lang="en-US" smtClean="0"/>
              <a:t>9/4/18</a:t>
            </a:fld>
            <a:endParaRPr lang="en-US"/>
          </a:p>
        </p:txBody>
      </p:sp>
      <p:sp>
        <p:nvSpPr>
          <p:cNvPr id="5" name="Footer Placeholder 4">
            <a:extLst>
              <a:ext uri="{FF2B5EF4-FFF2-40B4-BE49-F238E27FC236}">
                <a16:creationId xmlns:a16="http://schemas.microsoft.com/office/drawing/2014/main" id="{DC7C3858-7194-2E4F-8FA4-CE3BA4153B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10B11C-EC2E-614D-9B49-32A75F744AA3}"/>
              </a:ext>
            </a:extLst>
          </p:cNvPr>
          <p:cNvSpPr>
            <a:spLocks noGrp="1"/>
          </p:cNvSpPr>
          <p:nvPr>
            <p:ph type="sldNum" sz="quarter" idx="12"/>
          </p:nvPr>
        </p:nvSpPr>
        <p:spPr/>
        <p:txBody>
          <a:bodyPr/>
          <a:lstStyle/>
          <a:p>
            <a:fld id="{49F72D8A-4F5E-DE47-92DA-028F801B748E}" type="slidenum">
              <a:rPr lang="en-US" smtClean="0"/>
              <a:t>‹#›</a:t>
            </a:fld>
            <a:endParaRPr lang="en-US"/>
          </a:p>
        </p:txBody>
      </p:sp>
    </p:spTree>
    <p:extLst>
      <p:ext uri="{BB962C8B-B14F-4D97-AF65-F5344CB8AC3E}">
        <p14:creationId xmlns:p14="http://schemas.microsoft.com/office/powerpoint/2010/main" val="42132263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only on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vl1pPr>
          </a:lstStyle>
          <a:p>
            <a:r>
              <a:rPr lang="en-US" dirty="0"/>
              <a:t>Click to edit Master title style</a:t>
            </a:r>
          </a:p>
        </p:txBody>
      </p:sp>
    </p:spTree>
    <p:extLst>
      <p:ext uri="{BB962C8B-B14F-4D97-AF65-F5344CB8AC3E}">
        <p14:creationId xmlns:p14="http://schemas.microsoft.com/office/powerpoint/2010/main" val="31127989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8" name="Table Placeholder 7"/>
          <p:cNvSpPr>
            <a:spLocks noGrp="1"/>
          </p:cNvSpPr>
          <p:nvPr>
            <p:ph type="tbl" sz="quarter" idx="13"/>
          </p:nvPr>
        </p:nvSpPr>
        <p:spPr>
          <a:xfrm>
            <a:off x="457218" y="1107281"/>
            <a:ext cx="8228013" cy="3275411"/>
          </a:xfrm>
        </p:spPr>
        <p:txBody>
          <a:bodyPr/>
          <a:lstStyle>
            <a:lvl1pPr marL="0" indent="0">
              <a:buNone/>
              <a:defRPr b="0" i="0"/>
            </a:lvl1pPr>
          </a:lstStyle>
          <a:p>
            <a:endParaRPr lang="en-US" dirty="0"/>
          </a:p>
        </p:txBody>
      </p:sp>
      <p:sp>
        <p:nvSpPr>
          <p:cNvPr id="9" name="Title 1"/>
          <p:cNvSpPr>
            <a:spLocks noGrp="1"/>
          </p:cNvSpPr>
          <p:nvPr>
            <p:ph type="title"/>
          </p:nvPr>
        </p:nvSpPr>
        <p:spPr>
          <a:xfrm>
            <a:off x="457200" y="280661"/>
            <a:ext cx="8305800" cy="548560"/>
          </a:xfrm>
        </p:spPr>
        <p:txBody>
          <a:bodyPr/>
          <a:lstStyle>
            <a:lvl1pPr>
              <a:defRPr b="0" i="0"/>
            </a:lvl1pPr>
          </a:lstStyle>
          <a:p>
            <a:r>
              <a:rPr lang="en-US" dirty="0"/>
              <a:t>Click to edit Master title style</a:t>
            </a:r>
          </a:p>
        </p:txBody>
      </p:sp>
      <p:sp>
        <p:nvSpPr>
          <p:cNvPr id="5" name="Slide Number Placeholder 8"/>
          <p:cNvSpPr>
            <a:spLocks noGrp="1"/>
          </p:cNvSpPr>
          <p:nvPr>
            <p:ph type="sldNum" sz="quarter" idx="12"/>
          </p:nvPr>
        </p:nvSpPr>
        <p:spPr>
          <a:xfrm>
            <a:off x="8062414" y="4800613"/>
            <a:ext cx="660900" cy="273844"/>
          </a:xfrm>
          <a:prstGeom prst="rect">
            <a:avLst/>
          </a:prstGeom>
        </p:spPr>
        <p:txBody>
          <a:bodyPr/>
          <a:lstStyle>
            <a:lvl1pPr>
              <a:defRPr sz="1800" b="0" i="0"/>
            </a:lvl1pPr>
          </a:lstStyle>
          <a:p>
            <a:fld id="{0B3491D9-1A07-DD4F-B66E-B8A1D1BB0437}" type="slidenum">
              <a:rPr lang="en-US" smtClean="0"/>
              <a:pPr/>
              <a:t>‹#›</a:t>
            </a:fld>
            <a:endParaRPr lang="en-US" dirty="0"/>
          </a:p>
        </p:txBody>
      </p:sp>
    </p:spTree>
    <p:extLst>
      <p:ext uri="{BB962C8B-B14F-4D97-AF65-F5344CB8AC3E}">
        <p14:creationId xmlns:p14="http://schemas.microsoft.com/office/powerpoint/2010/main" val="16557393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8997" y="3747565"/>
            <a:ext cx="7695067" cy="426144"/>
          </a:xfrm>
        </p:spPr>
        <p:txBody>
          <a:bodyPr anchor="b" anchorCtr="0">
            <a:normAutofit/>
          </a:bodyPr>
          <a:lstStyle>
            <a:lvl1pPr algn="r">
              <a:defRPr sz="788" b="0" i="0" cap="none">
                <a:solidFill>
                  <a:schemeClr val="bg2">
                    <a:lumMod val="50000"/>
                  </a:schemeClr>
                </a:solidFill>
              </a:defRPr>
            </a:lvl1pPr>
          </a:lstStyle>
          <a:p>
            <a:r>
              <a:rPr lang="en-US" dirty="0"/>
              <a:t>Click to edit Master text style</a:t>
            </a:r>
          </a:p>
        </p:txBody>
      </p:sp>
      <p:sp>
        <p:nvSpPr>
          <p:cNvPr id="3" name="Text Placeholder 2"/>
          <p:cNvSpPr>
            <a:spLocks noGrp="1"/>
          </p:cNvSpPr>
          <p:nvPr>
            <p:ph type="body" idx="1"/>
          </p:nvPr>
        </p:nvSpPr>
        <p:spPr>
          <a:xfrm>
            <a:off x="918999" y="1848351"/>
            <a:ext cx="7695068" cy="1899215"/>
          </a:xfrm>
        </p:spPr>
        <p:txBody>
          <a:bodyPr anchor="t" anchorCtr="0">
            <a:normAutofit/>
          </a:bodyPr>
          <a:lstStyle>
            <a:lvl1pPr marL="0" indent="0" algn="ctr">
              <a:spcAft>
                <a:spcPts val="0"/>
              </a:spcAft>
              <a:buNone/>
              <a:defRPr sz="1351" b="0" i="0">
                <a:solidFill>
                  <a:schemeClr val="accent1"/>
                </a:solidFill>
              </a:defRPr>
            </a:lvl1pPr>
            <a:lvl2pPr marL="257168" indent="0">
              <a:buNone/>
              <a:defRPr sz="1013">
                <a:solidFill>
                  <a:schemeClr val="tx1">
                    <a:tint val="75000"/>
                  </a:schemeClr>
                </a:solidFill>
              </a:defRPr>
            </a:lvl2pPr>
            <a:lvl3pPr marL="514338" indent="0">
              <a:buNone/>
              <a:defRPr sz="900">
                <a:solidFill>
                  <a:schemeClr val="tx1">
                    <a:tint val="75000"/>
                  </a:schemeClr>
                </a:solidFill>
              </a:defRPr>
            </a:lvl3pPr>
            <a:lvl4pPr marL="771506" indent="0">
              <a:buNone/>
              <a:defRPr sz="788">
                <a:solidFill>
                  <a:schemeClr val="tx1">
                    <a:tint val="75000"/>
                  </a:schemeClr>
                </a:solidFill>
              </a:defRPr>
            </a:lvl4pPr>
            <a:lvl5pPr marL="1028674" indent="0">
              <a:buNone/>
              <a:defRPr sz="788">
                <a:solidFill>
                  <a:schemeClr val="tx1">
                    <a:tint val="75000"/>
                  </a:schemeClr>
                </a:solidFill>
              </a:defRPr>
            </a:lvl5pPr>
            <a:lvl6pPr marL="1285843" indent="0">
              <a:buNone/>
              <a:defRPr sz="788">
                <a:solidFill>
                  <a:schemeClr val="tx1">
                    <a:tint val="75000"/>
                  </a:schemeClr>
                </a:solidFill>
              </a:defRPr>
            </a:lvl6pPr>
            <a:lvl7pPr marL="1543012" indent="0">
              <a:buNone/>
              <a:defRPr sz="788">
                <a:solidFill>
                  <a:schemeClr val="tx1">
                    <a:tint val="75000"/>
                  </a:schemeClr>
                </a:solidFill>
              </a:defRPr>
            </a:lvl7pPr>
            <a:lvl8pPr marL="1800180" indent="0">
              <a:buNone/>
              <a:defRPr sz="788">
                <a:solidFill>
                  <a:schemeClr val="tx1">
                    <a:tint val="75000"/>
                  </a:schemeClr>
                </a:solidFill>
              </a:defRPr>
            </a:lvl8pPr>
            <a:lvl9pPr marL="2057349" indent="0">
              <a:buNone/>
              <a:defRPr sz="788">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2969242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py block">
    <p:spTree>
      <p:nvGrpSpPr>
        <p:cNvPr id="1" name=""/>
        <p:cNvGrpSpPr/>
        <p:nvPr/>
      </p:nvGrpSpPr>
      <p:grpSpPr>
        <a:xfrm>
          <a:off x="0" y="0"/>
          <a:ext cx="0" cy="0"/>
          <a:chOff x="0" y="0"/>
          <a:chExt cx="0" cy="0"/>
        </a:xfrm>
      </p:grpSpPr>
      <p:sp>
        <p:nvSpPr>
          <p:cNvPr id="6" name="Content Placeholder 2"/>
          <p:cNvSpPr>
            <a:spLocks noGrp="1"/>
          </p:cNvSpPr>
          <p:nvPr>
            <p:ph idx="1"/>
          </p:nvPr>
        </p:nvSpPr>
        <p:spPr>
          <a:xfrm>
            <a:off x="904009" y="1358572"/>
            <a:ext cx="7699355" cy="2156156"/>
          </a:xfrm>
        </p:spPr>
        <p:txBody>
          <a:bodyPr/>
          <a:lstStyle>
            <a:lvl1pPr marL="0" indent="0">
              <a:lnSpc>
                <a:spcPts val="1688"/>
              </a:lnSpc>
              <a:spcAft>
                <a:spcPts val="844"/>
              </a:spcAft>
              <a:buFontTx/>
              <a:buNone/>
              <a:defRPr b="0" i="0"/>
            </a:lvl1pPr>
          </a:lstStyle>
          <a:p>
            <a:pPr lvl="0"/>
            <a:r>
              <a:rPr lang="en-US" dirty="0"/>
              <a:t>Click to edit Master text styles</a:t>
            </a:r>
          </a:p>
        </p:txBody>
      </p:sp>
      <p:sp>
        <p:nvSpPr>
          <p:cNvPr id="9" name="Content Placeholder 2"/>
          <p:cNvSpPr>
            <a:spLocks noGrp="1"/>
          </p:cNvSpPr>
          <p:nvPr>
            <p:ph idx="10"/>
          </p:nvPr>
        </p:nvSpPr>
        <p:spPr>
          <a:xfrm>
            <a:off x="904009" y="3630563"/>
            <a:ext cx="7699355" cy="533400"/>
          </a:xfrm>
        </p:spPr>
        <p:txBody>
          <a:bodyPr anchor="b" anchorCtr="0">
            <a:normAutofit/>
          </a:bodyPr>
          <a:lstStyle>
            <a:lvl1pPr marL="0" indent="0" algn="ctr">
              <a:lnSpc>
                <a:spcPts val="1013"/>
              </a:lnSpc>
              <a:spcAft>
                <a:spcPts val="0"/>
              </a:spcAft>
              <a:buFontTx/>
              <a:buNone/>
              <a:defRPr sz="788" b="0" i="0">
                <a:solidFill>
                  <a:schemeClr val="bg2">
                    <a:lumMod val="50000"/>
                  </a:schemeClr>
                </a:solidFill>
              </a:defRPr>
            </a:lvl1pPr>
          </a:lstStyle>
          <a:p>
            <a:pPr lvl="0"/>
            <a:r>
              <a:rPr lang="en-US" dirty="0"/>
              <a:t>Click to edit Master text styles</a:t>
            </a:r>
          </a:p>
        </p:txBody>
      </p:sp>
      <p:sp>
        <p:nvSpPr>
          <p:cNvPr id="11" name="Title 1"/>
          <p:cNvSpPr>
            <a:spLocks noGrp="1"/>
          </p:cNvSpPr>
          <p:nvPr>
            <p:ph type="title"/>
          </p:nvPr>
        </p:nvSpPr>
        <p:spPr>
          <a:xfrm>
            <a:off x="904009" y="307552"/>
            <a:ext cx="7699355" cy="400049"/>
          </a:xfrm>
        </p:spPr>
        <p:txBody>
          <a:bodyPr/>
          <a:lstStyle>
            <a:lvl1pPr>
              <a:defRPr b="0" i="0"/>
            </a:lvl1pPr>
          </a:lstStyle>
          <a:p>
            <a:r>
              <a:rPr lang="en-US" dirty="0"/>
              <a:t>Click to edit Master title style</a:t>
            </a:r>
          </a:p>
        </p:txBody>
      </p:sp>
    </p:spTree>
    <p:extLst>
      <p:ext uri="{BB962C8B-B14F-4D97-AF65-F5344CB8AC3E}">
        <p14:creationId xmlns:p14="http://schemas.microsoft.com/office/powerpoint/2010/main" val="26509968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Section brea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4974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3EC85-8185-D44C-95A1-6BC51148F59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4BC1E1E9-2EB0-1548-B631-8E058FE66124}"/>
              </a:ext>
            </a:extLst>
          </p:cNvPr>
          <p:cNvSpPr>
            <a:spLocks noGrp="1"/>
          </p:cNvSpPr>
          <p:nvPr>
            <p:ph type="sldNum" idx="10"/>
          </p:nvPr>
        </p:nvSpPr>
        <p:spPr/>
        <p:txBody>
          <a:bodyPr/>
          <a:lstStyle/>
          <a:p>
            <a:fld id="{00000000-1234-1234-1234-123412341234}" type="slidenum">
              <a:rPr lang="en" smtClean="0"/>
              <a:pPr/>
              <a:t>‹#›</a:t>
            </a:fld>
            <a:endParaRPr lang="en" dirty="0"/>
          </a:p>
        </p:txBody>
      </p:sp>
    </p:spTree>
    <p:extLst>
      <p:ext uri="{BB962C8B-B14F-4D97-AF65-F5344CB8AC3E}">
        <p14:creationId xmlns:p14="http://schemas.microsoft.com/office/powerpoint/2010/main" val="4022222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b="0" i="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245" name="Shape 245"/>
          <p:cNvSpPr txBox="1">
            <a:spLocks noGrp="1"/>
          </p:cNvSpPr>
          <p:nvPr>
            <p:ph type="body" idx="1"/>
          </p:nvPr>
        </p:nvSpPr>
        <p:spPr>
          <a:xfrm>
            <a:off x="311701" y="1152475"/>
            <a:ext cx="3999900" cy="3416400"/>
          </a:xfrm>
          <a:prstGeom prst="rect">
            <a:avLst/>
          </a:prstGeom>
        </p:spPr>
        <p:txBody>
          <a:bodyPr spcFirstLastPara="1" wrap="square" lIns="91425" tIns="91425" rIns="91425" bIns="91425" anchor="t" anchorCtr="0"/>
          <a:lstStyle>
            <a:lvl1pPr marL="457189" lvl="0" indent="-317492" rtl="0">
              <a:spcBef>
                <a:spcPts val="0"/>
              </a:spcBef>
              <a:spcAft>
                <a:spcPts val="0"/>
              </a:spcAft>
              <a:buSzPts val="1400"/>
              <a:buChar char="●"/>
              <a:defRPr sz="1400" b="0" i="0"/>
            </a:lvl1pPr>
            <a:lvl2pPr marL="914377" lvl="1" indent="-304792" rtl="0">
              <a:spcBef>
                <a:spcPts val="1600"/>
              </a:spcBef>
              <a:spcAft>
                <a:spcPts val="0"/>
              </a:spcAft>
              <a:buSzPts val="1200"/>
              <a:buChar char="○"/>
              <a:defRPr sz="1200"/>
            </a:lvl2pPr>
            <a:lvl3pPr marL="1371566" lvl="2" indent="-304792" rtl="0">
              <a:spcBef>
                <a:spcPts val="1600"/>
              </a:spcBef>
              <a:spcAft>
                <a:spcPts val="0"/>
              </a:spcAft>
              <a:buSzPts val="1200"/>
              <a:buChar char="■"/>
              <a:defRPr sz="1200"/>
            </a:lvl3pPr>
            <a:lvl4pPr marL="1828754" lvl="3" indent="-304792" rtl="0">
              <a:spcBef>
                <a:spcPts val="1600"/>
              </a:spcBef>
              <a:spcAft>
                <a:spcPts val="0"/>
              </a:spcAft>
              <a:buSzPts val="1200"/>
              <a:buChar char="●"/>
              <a:defRPr sz="1200"/>
            </a:lvl4pPr>
            <a:lvl5pPr marL="2285943" lvl="4" indent="-304792" rtl="0">
              <a:spcBef>
                <a:spcPts val="1600"/>
              </a:spcBef>
              <a:spcAft>
                <a:spcPts val="0"/>
              </a:spcAft>
              <a:buSzPts val="1200"/>
              <a:buChar char="○"/>
              <a:defRPr sz="1200"/>
            </a:lvl5pPr>
            <a:lvl6pPr marL="2743131" lvl="5" indent="-304792" rtl="0">
              <a:spcBef>
                <a:spcPts val="1600"/>
              </a:spcBef>
              <a:spcAft>
                <a:spcPts val="0"/>
              </a:spcAft>
              <a:buSzPts val="1200"/>
              <a:buChar char="■"/>
              <a:defRPr sz="1200"/>
            </a:lvl6pPr>
            <a:lvl7pPr marL="3200320" lvl="6" indent="-304792" rtl="0">
              <a:spcBef>
                <a:spcPts val="1600"/>
              </a:spcBef>
              <a:spcAft>
                <a:spcPts val="0"/>
              </a:spcAft>
              <a:buSzPts val="1200"/>
              <a:buChar char="●"/>
              <a:defRPr sz="1200"/>
            </a:lvl7pPr>
            <a:lvl8pPr marL="3657509" lvl="7" indent="-304792" rtl="0">
              <a:spcBef>
                <a:spcPts val="1600"/>
              </a:spcBef>
              <a:spcAft>
                <a:spcPts val="0"/>
              </a:spcAft>
              <a:buSzPts val="1200"/>
              <a:buChar char="○"/>
              <a:defRPr sz="1200"/>
            </a:lvl8pPr>
            <a:lvl9pPr marL="4114697" lvl="8" indent="-304792" rtl="0">
              <a:spcBef>
                <a:spcPts val="1600"/>
              </a:spcBef>
              <a:spcAft>
                <a:spcPts val="1600"/>
              </a:spcAft>
              <a:buSzPts val="1200"/>
              <a:buChar char="■"/>
              <a:defRPr sz="1200"/>
            </a:lvl9pPr>
          </a:lstStyle>
          <a:p>
            <a:endParaRPr dirty="0"/>
          </a:p>
        </p:txBody>
      </p:sp>
      <p:sp>
        <p:nvSpPr>
          <p:cNvPr id="246" name="Shape 246"/>
          <p:cNvSpPr txBox="1">
            <a:spLocks noGrp="1"/>
          </p:cNvSpPr>
          <p:nvPr>
            <p:ph type="body" idx="2"/>
          </p:nvPr>
        </p:nvSpPr>
        <p:spPr>
          <a:xfrm>
            <a:off x="4832401" y="1152475"/>
            <a:ext cx="3999900" cy="3416400"/>
          </a:xfrm>
          <a:prstGeom prst="rect">
            <a:avLst/>
          </a:prstGeom>
        </p:spPr>
        <p:txBody>
          <a:bodyPr spcFirstLastPara="1" wrap="square" lIns="91425" tIns="91425" rIns="91425" bIns="91425" anchor="t" anchorCtr="0"/>
          <a:lstStyle>
            <a:lvl1pPr marL="457189" lvl="0" indent="-317492" rtl="0">
              <a:spcBef>
                <a:spcPts val="0"/>
              </a:spcBef>
              <a:spcAft>
                <a:spcPts val="0"/>
              </a:spcAft>
              <a:buSzPts val="1400"/>
              <a:buChar char="●"/>
              <a:defRPr sz="1400" b="0" i="0"/>
            </a:lvl1pPr>
            <a:lvl2pPr marL="914377" lvl="1" indent="-304792" rtl="0">
              <a:spcBef>
                <a:spcPts val="1600"/>
              </a:spcBef>
              <a:spcAft>
                <a:spcPts val="0"/>
              </a:spcAft>
              <a:buSzPts val="1200"/>
              <a:buChar char="○"/>
              <a:defRPr sz="1200"/>
            </a:lvl2pPr>
            <a:lvl3pPr marL="1371566" lvl="2" indent="-304792" rtl="0">
              <a:spcBef>
                <a:spcPts val="1600"/>
              </a:spcBef>
              <a:spcAft>
                <a:spcPts val="0"/>
              </a:spcAft>
              <a:buSzPts val="1200"/>
              <a:buChar char="■"/>
              <a:defRPr sz="1200"/>
            </a:lvl3pPr>
            <a:lvl4pPr marL="1828754" lvl="3" indent="-304792" rtl="0">
              <a:spcBef>
                <a:spcPts val="1600"/>
              </a:spcBef>
              <a:spcAft>
                <a:spcPts val="0"/>
              </a:spcAft>
              <a:buSzPts val="1200"/>
              <a:buChar char="●"/>
              <a:defRPr sz="1200"/>
            </a:lvl4pPr>
            <a:lvl5pPr marL="2285943" lvl="4" indent="-304792" rtl="0">
              <a:spcBef>
                <a:spcPts val="1600"/>
              </a:spcBef>
              <a:spcAft>
                <a:spcPts val="0"/>
              </a:spcAft>
              <a:buSzPts val="1200"/>
              <a:buChar char="○"/>
              <a:defRPr sz="1200"/>
            </a:lvl5pPr>
            <a:lvl6pPr marL="2743131" lvl="5" indent="-304792" rtl="0">
              <a:spcBef>
                <a:spcPts val="1600"/>
              </a:spcBef>
              <a:spcAft>
                <a:spcPts val="0"/>
              </a:spcAft>
              <a:buSzPts val="1200"/>
              <a:buChar char="■"/>
              <a:defRPr sz="1200"/>
            </a:lvl6pPr>
            <a:lvl7pPr marL="3200320" lvl="6" indent="-304792" rtl="0">
              <a:spcBef>
                <a:spcPts val="1600"/>
              </a:spcBef>
              <a:spcAft>
                <a:spcPts val="0"/>
              </a:spcAft>
              <a:buSzPts val="1200"/>
              <a:buChar char="●"/>
              <a:defRPr sz="1200"/>
            </a:lvl7pPr>
            <a:lvl8pPr marL="3657509" lvl="7" indent="-304792" rtl="0">
              <a:spcBef>
                <a:spcPts val="1600"/>
              </a:spcBef>
              <a:spcAft>
                <a:spcPts val="0"/>
              </a:spcAft>
              <a:buSzPts val="1200"/>
              <a:buChar char="○"/>
              <a:defRPr sz="1200"/>
            </a:lvl8pPr>
            <a:lvl9pPr marL="4114697" lvl="8" indent="-304792" rtl="0">
              <a:spcBef>
                <a:spcPts val="1600"/>
              </a:spcBef>
              <a:spcAft>
                <a:spcPts val="1600"/>
              </a:spcAft>
              <a:buSzPts val="1200"/>
              <a:buChar char="■"/>
              <a:defRPr sz="1200"/>
            </a:lvl9pPr>
          </a:lstStyle>
          <a:p>
            <a:endParaRPr dirty="0"/>
          </a:p>
        </p:txBody>
      </p:sp>
      <p:sp>
        <p:nvSpPr>
          <p:cNvPr id="247" name="Shape 247"/>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lvl1pPr lvl="0" rtl="0">
              <a:buNone/>
              <a:defRPr b="0" i="0"/>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b="0" i="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dirty="0"/>
          </a:p>
        </p:txBody>
      </p:sp>
      <p:sp>
        <p:nvSpPr>
          <p:cNvPr id="253" name="Shape 253"/>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189" lvl="0" indent="-304792" rtl="0">
              <a:spcBef>
                <a:spcPts val="0"/>
              </a:spcBef>
              <a:spcAft>
                <a:spcPts val="0"/>
              </a:spcAft>
              <a:buSzPts val="1200"/>
              <a:buChar char="●"/>
              <a:defRPr sz="1200" b="0" i="0"/>
            </a:lvl1pPr>
            <a:lvl2pPr marL="914377" lvl="1" indent="-304792" rtl="0">
              <a:spcBef>
                <a:spcPts val="1600"/>
              </a:spcBef>
              <a:spcAft>
                <a:spcPts val="0"/>
              </a:spcAft>
              <a:buSzPts val="1200"/>
              <a:buChar char="○"/>
              <a:defRPr sz="1200"/>
            </a:lvl2pPr>
            <a:lvl3pPr marL="1371566" lvl="2" indent="-304792" rtl="0">
              <a:spcBef>
                <a:spcPts val="1600"/>
              </a:spcBef>
              <a:spcAft>
                <a:spcPts val="0"/>
              </a:spcAft>
              <a:buSzPts val="1200"/>
              <a:buChar char="■"/>
              <a:defRPr sz="1200"/>
            </a:lvl3pPr>
            <a:lvl4pPr marL="1828754" lvl="3" indent="-304792" rtl="0">
              <a:spcBef>
                <a:spcPts val="1600"/>
              </a:spcBef>
              <a:spcAft>
                <a:spcPts val="0"/>
              </a:spcAft>
              <a:buSzPts val="1200"/>
              <a:buChar char="●"/>
              <a:defRPr sz="1200"/>
            </a:lvl4pPr>
            <a:lvl5pPr marL="2285943" lvl="4" indent="-304792" rtl="0">
              <a:spcBef>
                <a:spcPts val="1600"/>
              </a:spcBef>
              <a:spcAft>
                <a:spcPts val="0"/>
              </a:spcAft>
              <a:buSzPts val="1200"/>
              <a:buChar char="○"/>
              <a:defRPr sz="1200"/>
            </a:lvl5pPr>
            <a:lvl6pPr marL="2743131" lvl="5" indent="-304792" rtl="0">
              <a:spcBef>
                <a:spcPts val="1600"/>
              </a:spcBef>
              <a:spcAft>
                <a:spcPts val="0"/>
              </a:spcAft>
              <a:buSzPts val="1200"/>
              <a:buChar char="■"/>
              <a:defRPr sz="1200"/>
            </a:lvl6pPr>
            <a:lvl7pPr marL="3200320" lvl="6" indent="-304792" rtl="0">
              <a:spcBef>
                <a:spcPts val="1600"/>
              </a:spcBef>
              <a:spcAft>
                <a:spcPts val="0"/>
              </a:spcAft>
              <a:buSzPts val="1200"/>
              <a:buChar char="●"/>
              <a:defRPr sz="1200"/>
            </a:lvl7pPr>
            <a:lvl8pPr marL="3657509" lvl="7" indent="-304792" rtl="0">
              <a:spcBef>
                <a:spcPts val="1600"/>
              </a:spcBef>
              <a:spcAft>
                <a:spcPts val="0"/>
              </a:spcAft>
              <a:buSzPts val="1200"/>
              <a:buChar char="○"/>
              <a:defRPr sz="1200"/>
            </a:lvl8pPr>
            <a:lvl9pPr marL="4114697" lvl="8" indent="-304792" rtl="0">
              <a:spcBef>
                <a:spcPts val="1600"/>
              </a:spcBef>
              <a:spcAft>
                <a:spcPts val="1600"/>
              </a:spcAft>
              <a:buSzPts val="1200"/>
              <a:buChar char="■"/>
              <a:defRPr sz="1200"/>
            </a:lvl9pPr>
          </a:lstStyle>
          <a:p>
            <a:endParaRPr dirty="0"/>
          </a:p>
        </p:txBody>
      </p:sp>
      <p:sp>
        <p:nvSpPr>
          <p:cNvPr id="254" name="Shape 254"/>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lvl1pPr lvl="0" rtl="0">
              <a:buNone/>
              <a:defRPr b="0" i="0"/>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490251"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b="0" i="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257" name="Shape 257"/>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lvl1pPr lvl="0" rtl="0">
              <a:buNone/>
              <a:defRPr b="0" i="0"/>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58"/>
        <p:cNvGrpSpPr/>
        <p:nvPr/>
      </p:nvGrpSpPr>
      <p:grpSpPr>
        <a:xfrm>
          <a:off x="0" y="0"/>
          <a:ext cx="0" cy="0"/>
          <a:chOff x="0" y="0"/>
          <a:chExt cx="0" cy="0"/>
        </a:xfrm>
      </p:grpSpPr>
      <p:sp>
        <p:nvSpPr>
          <p:cNvPr id="259" name="Shape 25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b="0" i="0" dirty="0">
              <a:latin typeface="Calibri Regular"/>
            </a:endParaRPr>
          </a:p>
        </p:txBody>
      </p:sp>
      <p:sp>
        <p:nvSpPr>
          <p:cNvPr id="260" name="Shape 260"/>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b="0" i="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dirty="0"/>
          </a:p>
        </p:txBody>
      </p:sp>
      <p:sp>
        <p:nvSpPr>
          <p:cNvPr id="261" name="Shape 26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b="0" i="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dirty="0"/>
          </a:p>
        </p:txBody>
      </p:sp>
      <p:sp>
        <p:nvSpPr>
          <p:cNvPr id="262" name="Shape 262"/>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189" lvl="0" indent="-342891" rtl="0">
              <a:spcBef>
                <a:spcPts val="0"/>
              </a:spcBef>
              <a:spcAft>
                <a:spcPts val="0"/>
              </a:spcAft>
              <a:buSzPts val="1800"/>
              <a:buChar char="●"/>
              <a:defRPr b="0" i="0"/>
            </a:lvl1pPr>
            <a:lvl2pPr marL="914377" lvl="1" indent="-317492" rtl="0">
              <a:spcBef>
                <a:spcPts val="1600"/>
              </a:spcBef>
              <a:spcAft>
                <a:spcPts val="0"/>
              </a:spcAft>
              <a:buSzPts val="1400"/>
              <a:buChar char="○"/>
              <a:defRPr/>
            </a:lvl2pPr>
            <a:lvl3pPr marL="1371566" lvl="2" indent="-317492" rtl="0">
              <a:spcBef>
                <a:spcPts val="1600"/>
              </a:spcBef>
              <a:spcAft>
                <a:spcPts val="0"/>
              </a:spcAft>
              <a:buSzPts val="1400"/>
              <a:buChar char="■"/>
              <a:defRPr/>
            </a:lvl3pPr>
            <a:lvl4pPr marL="1828754" lvl="3" indent="-317492" rtl="0">
              <a:spcBef>
                <a:spcPts val="1600"/>
              </a:spcBef>
              <a:spcAft>
                <a:spcPts val="0"/>
              </a:spcAft>
              <a:buSzPts val="1400"/>
              <a:buChar char="●"/>
              <a:defRPr/>
            </a:lvl4pPr>
            <a:lvl5pPr marL="2285943" lvl="4" indent="-317492" rtl="0">
              <a:spcBef>
                <a:spcPts val="1600"/>
              </a:spcBef>
              <a:spcAft>
                <a:spcPts val="0"/>
              </a:spcAft>
              <a:buSzPts val="1400"/>
              <a:buChar char="○"/>
              <a:defRPr/>
            </a:lvl5pPr>
            <a:lvl6pPr marL="2743131" lvl="5" indent="-317492" rtl="0">
              <a:spcBef>
                <a:spcPts val="1600"/>
              </a:spcBef>
              <a:spcAft>
                <a:spcPts val="0"/>
              </a:spcAft>
              <a:buSzPts val="1400"/>
              <a:buChar char="■"/>
              <a:defRPr/>
            </a:lvl6pPr>
            <a:lvl7pPr marL="3200320" lvl="6" indent="-317492" rtl="0">
              <a:spcBef>
                <a:spcPts val="1600"/>
              </a:spcBef>
              <a:spcAft>
                <a:spcPts val="0"/>
              </a:spcAft>
              <a:buSzPts val="1400"/>
              <a:buChar char="●"/>
              <a:defRPr/>
            </a:lvl7pPr>
            <a:lvl8pPr marL="3657509" lvl="7" indent="-317492" rtl="0">
              <a:spcBef>
                <a:spcPts val="1600"/>
              </a:spcBef>
              <a:spcAft>
                <a:spcPts val="0"/>
              </a:spcAft>
              <a:buSzPts val="1400"/>
              <a:buChar char="○"/>
              <a:defRPr/>
            </a:lvl8pPr>
            <a:lvl9pPr marL="4114697" lvl="8" indent="-317492" rtl="0">
              <a:spcBef>
                <a:spcPts val="1600"/>
              </a:spcBef>
              <a:spcAft>
                <a:spcPts val="1600"/>
              </a:spcAft>
              <a:buSzPts val="1400"/>
              <a:buChar char="■"/>
              <a:defRPr/>
            </a:lvl9pPr>
          </a:lstStyle>
          <a:p>
            <a:endParaRPr dirty="0"/>
          </a:p>
        </p:txBody>
      </p:sp>
      <p:sp>
        <p:nvSpPr>
          <p:cNvPr id="263" name="Shape 263"/>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lvl1pPr lvl="0" rtl="0">
              <a:buNone/>
              <a:defRPr b="0" i="0"/>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64"/>
        <p:cNvGrpSpPr/>
        <p:nvPr/>
      </p:nvGrpSpPr>
      <p:grpSpPr>
        <a:xfrm>
          <a:off x="0" y="0"/>
          <a:ext cx="0" cy="0"/>
          <a:chOff x="0" y="0"/>
          <a:chExt cx="0" cy="0"/>
        </a:xfrm>
      </p:grpSpPr>
      <p:sp>
        <p:nvSpPr>
          <p:cNvPr id="265" name="Shape 265"/>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189" lvl="0" indent="-228594" rtl="0">
              <a:lnSpc>
                <a:spcPct val="100000"/>
              </a:lnSpc>
              <a:spcBef>
                <a:spcPts val="0"/>
              </a:spcBef>
              <a:spcAft>
                <a:spcPts val="0"/>
              </a:spcAft>
              <a:buSzPts val="1800"/>
              <a:buNone/>
              <a:defRPr b="0" i="0"/>
            </a:lvl1pPr>
          </a:lstStyle>
          <a:p>
            <a:endParaRPr dirty="0"/>
          </a:p>
        </p:txBody>
      </p:sp>
      <p:sp>
        <p:nvSpPr>
          <p:cNvPr id="266" name="Shape 266"/>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lvl1pPr lvl="0" rtl="0">
              <a:buNone/>
              <a:defRPr b="0" i="0"/>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67"/>
        <p:cNvGrpSpPr/>
        <p:nvPr/>
      </p:nvGrpSpPr>
      <p:grpSpPr>
        <a:xfrm>
          <a:off x="0" y="0"/>
          <a:ext cx="0" cy="0"/>
          <a:chOff x="0" y="0"/>
          <a:chExt cx="0" cy="0"/>
        </a:xfrm>
      </p:grpSpPr>
      <p:sp>
        <p:nvSpPr>
          <p:cNvPr id="268" name="Shape 26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b="0" i="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rPr dirty="0"/>
              <a:t>xx%</a:t>
            </a:r>
          </a:p>
        </p:txBody>
      </p:sp>
      <p:sp>
        <p:nvSpPr>
          <p:cNvPr id="269" name="Shape 269"/>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189" lvl="0" indent="-342891" algn="ctr" rtl="0">
              <a:spcBef>
                <a:spcPts val="0"/>
              </a:spcBef>
              <a:spcAft>
                <a:spcPts val="0"/>
              </a:spcAft>
              <a:buSzPts val="1800"/>
              <a:buChar char="●"/>
              <a:defRPr b="0" i="0"/>
            </a:lvl1pPr>
            <a:lvl2pPr marL="914377" lvl="1" indent="-317492" algn="ctr" rtl="0">
              <a:spcBef>
                <a:spcPts val="1600"/>
              </a:spcBef>
              <a:spcAft>
                <a:spcPts val="0"/>
              </a:spcAft>
              <a:buSzPts val="1400"/>
              <a:buChar char="○"/>
              <a:defRPr/>
            </a:lvl2pPr>
            <a:lvl3pPr marL="1371566" lvl="2" indent="-317492" algn="ctr" rtl="0">
              <a:spcBef>
                <a:spcPts val="1600"/>
              </a:spcBef>
              <a:spcAft>
                <a:spcPts val="0"/>
              </a:spcAft>
              <a:buSzPts val="1400"/>
              <a:buChar char="■"/>
              <a:defRPr/>
            </a:lvl3pPr>
            <a:lvl4pPr marL="1828754" lvl="3" indent="-317492" algn="ctr" rtl="0">
              <a:spcBef>
                <a:spcPts val="1600"/>
              </a:spcBef>
              <a:spcAft>
                <a:spcPts val="0"/>
              </a:spcAft>
              <a:buSzPts val="1400"/>
              <a:buChar char="●"/>
              <a:defRPr/>
            </a:lvl4pPr>
            <a:lvl5pPr marL="2285943" lvl="4" indent="-317492" algn="ctr" rtl="0">
              <a:spcBef>
                <a:spcPts val="1600"/>
              </a:spcBef>
              <a:spcAft>
                <a:spcPts val="0"/>
              </a:spcAft>
              <a:buSzPts val="1400"/>
              <a:buChar char="○"/>
              <a:defRPr/>
            </a:lvl5pPr>
            <a:lvl6pPr marL="2743131" lvl="5" indent="-317492" algn="ctr" rtl="0">
              <a:spcBef>
                <a:spcPts val="1600"/>
              </a:spcBef>
              <a:spcAft>
                <a:spcPts val="0"/>
              </a:spcAft>
              <a:buSzPts val="1400"/>
              <a:buChar char="■"/>
              <a:defRPr/>
            </a:lvl6pPr>
            <a:lvl7pPr marL="3200320" lvl="6" indent="-317492" algn="ctr" rtl="0">
              <a:spcBef>
                <a:spcPts val="1600"/>
              </a:spcBef>
              <a:spcAft>
                <a:spcPts val="0"/>
              </a:spcAft>
              <a:buSzPts val="1400"/>
              <a:buChar char="●"/>
              <a:defRPr/>
            </a:lvl7pPr>
            <a:lvl8pPr marL="3657509" lvl="7" indent="-317492" algn="ctr" rtl="0">
              <a:spcBef>
                <a:spcPts val="1600"/>
              </a:spcBef>
              <a:spcAft>
                <a:spcPts val="0"/>
              </a:spcAft>
              <a:buSzPts val="1400"/>
              <a:buChar char="○"/>
              <a:defRPr/>
            </a:lvl8pPr>
            <a:lvl9pPr marL="4114697" lvl="8" indent="-317492" algn="ctr" rtl="0">
              <a:spcBef>
                <a:spcPts val="1600"/>
              </a:spcBef>
              <a:spcAft>
                <a:spcPts val="1600"/>
              </a:spcAft>
              <a:buSzPts val="1400"/>
              <a:buChar char="■"/>
              <a:defRPr/>
            </a:lvl9pPr>
          </a:lstStyle>
          <a:p>
            <a:endParaRPr dirty="0"/>
          </a:p>
        </p:txBody>
      </p:sp>
      <p:sp>
        <p:nvSpPr>
          <p:cNvPr id="270" name="Shape 270"/>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lvl1pPr lvl="0" rtl="0">
              <a:buNone/>
              <a:defRPr b="0" i="0"/>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54EB0-649D-D74D-AC0C-4D3348A09C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9FF849-B968-1142-9610-8C199694658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0928E2-A4AE-5A43-9EF9-9C95FC830372}"/>
              </a:ext>
            </a:extLst>
          </p:cNvPr>
          <p:cNvSpPr>
            <a:spLocks noGrp="1"/>
          </p:cNvSpPr>
          <p:nvPr>
            <p:ph type="dt" sz="half" idx="10"/>
          </p:nvPr>
        </p:nvSpPr>
        <p:spPr/>
        <p:txBody>
          <a:bodyPr/>
          <a:lstStyle/>
          <a:p>
            <a:fld id="{F3740935-1968-E54F-B002-187BABA361DF}" type="datetimeFigureOut">
              <a:rPr lang="en-US" smtClean="0"/>
              <a:t>9/4/18</a:t>
            </a:fld>
            <a:endParaRPr lang="en-US"/>
          </a:p>
        </p:txBody>
      </p:sp>
      <p:sp>
        <p:nvSpPr>
          <p:cNvPr id="5" name="Footer Placeholder 4">
            <a:extLst>
              <a:ext uri="{FF2B5EF4-FFF2-40B4-BE49-F238E27FC236}">
                <a16:creationId xmlns:a16="http://schemas.microsoft.com/office/drawing/2014/main" id="{E815BE13-3679-944A-AA14-18D7D0E33E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B2B36D-EB29-D446-BC9A-6B9117812851}"/>
              </a:ext>
            </a:extLst>
          </p:cNvPr>
          <p:cNvSpPr>
            <a:spLocks noGrp="1"/>
          </p:cNvSpPr>
          <p:nvPr>
            <p:ph type="sldNum" sz="quarter" idx="12"/>
          </p:nvPr>
        </p:nvSpPr>
        <p:spPr/>
        <p:txBody>
          <a:bodyPr/>
          <a:lstStyle/>
          <a:p>
            <a:fld id="{49F72D8A-4F5E-DE47-92DA-028F801B748E}" type="slidenum">
              <a:rPr lang="en-US" smtClean="0"/>
              <a:t>‹#›</a:t>
            </a:fld>
            <a:endParaRPr lang="en-US"/>
          </a:p>
        </p:txBody>
      </p:sp>
    </p:spTree>
    <p:extLst>
      <p:ext uri="{BB962C8B-B14F-4D97-AF65-F5344CB8AC3E}">
        <p14:creationId xmlns:p14="http://schemas.microsoft.com/office/powerpoint/2010/main" val="40312554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20">
            <a:alphaModFix/>
          </a:blip>
          <a:stretch>
            <a:fillRect/>
          </a:stretch>
        </a:blipFill>
        <a:effectLst/>
      </p:bgPr>
    </p:bg>
    <p:spTree>
      <p:nvGrpSpPr>
        <p:cNvPr id="1" name="Shape 228"/>
        <p:cNvGrpSpPr/>
        <p:nvPr/>
      </p:nvGrpSpPr>
      <p:grpSpPr>
        <a:xfrm>
          <a:off x="0" y="0"/>
          <a:ext cx="0" cy="0"/>
          <a:chOff x="0" y="0"/>
          <a:chExt cx="0" cy="0"/>
        </a:xfrm>
      </p:grpSpPr>
      <p:sp>
        <p:nvSpPr>
          <p:cNvPr id="229" name="Shape 2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dirty="0"/>
          </a:p>
        </p:txBody>
      </p:sp>
      <p:sp>
        <p:nvSpPr>
          <p:cNvPr id="230" name="Shape 23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dirty="0"/>
          </a:p>
        </p:txBody>
      </p:sp>
      <p:sp>
        <p:nvSpPr>
          <p:cNvPr id="231" name="Shape 231"/>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b="0" i="0">
                <a:solidFill>
                  <a:schemeClr val="dk2"/>
                </a:solidFill>
                <a:latin typeface="Calibri Regular"/>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94" r:id="rId1"/>
    <p:sldLayoutId id="2147483731" r:id="rId2"/>
    <p:sldLayoutId id="2147483697" r:id="rId3"/>
    <p:sldLayoutId id="2147483699" r:id="rId4"/>
    <p:sldLayoutId id="2147483700" r:id="rId5"/>
    <p:sldLayoutId id="2147483701" r:id="rId6"/>
    <p:sldLayoutId id="2147483702" r:id="rId7"/>
    <p:sldLayoutId id="2147483703"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Regular"/>
          <a:ea typeface="Calibri Regular"/>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Regular"/>
          <a:ea typeface="Calibri Regular"/>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4.jpeg"/></Relationships>
</file>

<file path=ppt/slides/_rels/slide12.xml.rels><?xml version="1.0" encoding="UTF-8" standalone="yes"?>
<Relationships xmlns="http://schemas.openxmlformats.org/package/2006/relationships"><Relationship Id="rId2" Type="http://schemas.openxmlformats.org/officeDocument/2006/relationships/hyperlink" Target="https://about.hindawi.com/blog/an-open-science-future-europe-leads-the-way/" TargetMode="Externa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hyperlink" Target="http://journals.plos.org/plosone/article?id=10.1371/journal.pone.0127502" TargetMode="Externa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hyperlink" Target="https://doi.org/10.7287/peerj.preprints.3119v1" TargetMode="External"/><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8.jp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hyperlink" Target="https://doi.org/10.1098/rsos.160384" TargetMode="External"/><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hyperlink" Target="https://doi.org/10.1098/rsos.160384" TargetMode="External"/><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tiff"/><Relationship Id="rId1" Type="http://schemas.openxmlformats.org/officeDocument/2006/relationships/slideLayout" Target="../slideLayouts/slideLayout12.xml"/><Relationship Id="rId4" Type="http://schemas.openxmlformats.org/officeDocument/2006/relationships/hyperlink" Target="https://www.liebertpub.com/doi/10.1089/ees.2016.0223"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hyperlink" Target="https://twitter.com/hashtag/COASP?src=hash" TargetMode="External"/><Relationship Id="rId7" Type="http://schemas.openxmlformats.org/officeDocument/2006/relationships/hyperlink" Target="https://www.biorxiv.org/content/early/2016/09/11/062109" TargetMode="External"/><Relationship Id="rId2" Type="http://schemas.openxmlformats.org/officeDocument/2006/relationships/hyperlink" Target="https://twitter.com/Stephen_Curry" TargetMode="External"/><Relationship Id="rId1" Type="http://schemas.openxmlformats.org/officeDocument/2006/relationships/slideLayout" Target="../slideLayouts/slideLayout16.xml"/><Relationship Id="rId6" Type="http://schemas.openxmlformats.org/officeDocument/2006/relationships/image" Target="../media/image40.jpeg"/><Relationship Id="rId5" Type="http://schemas.openxmlformats.org/officeDocument/2006/relationships/image" Target="../media/image39.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8" Type="http://schemas.openxmlformats.org/officeDocument/2006/relationships/image" Target="../media/image47.jpe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image" Target="../media/image41.png"/><Relationship Id="rId1" Type="http://schemas.openxmlformats.org/officeDocument/2006/relationships/slideLayout" Target="../slideLayouts/slideLayout11.xml"/><Relationship Id="rId6" Type="http://schemas.openxmlformats.org/officeDocument/2006/relationships/image" Target="../media/image45.png"/><Relationship Id="rId11" Type="http://schemas.openxmlformats.org/officeDocument/2006/relationships/image" Target="../media/image50.jpeg"/><Relationship Id="rId5" Type="http://schemas.openxmlformats.org/officeDocument/2006/relationships/image" Target="../media/image44.png"/><Relationship Id="rId10" Type="http://schemas.openxmlformats.org/officeDocument/2006/relationships/image" Target="../media/image49.jpeg"/><Relationship Id="rId4" Type="http://schemas.openxmlformats.org/officeDocument/2006/relationships/image" Target="../media/image43.png"/><Relationship Id="rId9" Type="http://schemas.openxmlformats.org/officeDocument/2006/relationships/image" Target="../media/image48.jpe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hyperlink" Target="https://quantixed.wordpress.com/2015/05/05/wrong-number-a-closer-look-at-impact-factors/"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www.bmj.com/content/339/bmj.b2680" TargetMode="External"/><Relationship Id="rId2" Type="http://schemas.openxmlformats.org/officeDocument/2006/relationships/image" Target="../media/image54.jpe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hyperlink" Target="https://stuartcantrill.com/" TargetMode="External"/><Relationship Id="rId2" Type="http://schemas.openxmlformats.org/officeDocument/2006/relationships/hyperlink" Target="https://stuartcantrill.com/2016/01/23/imperfect-impact/" TargetMode="External"/><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hyperlink" Target="https://doi.org/10.1371/journal.pone.0000005" TargetMode="External"/><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1.xml"/><Relationship Id="rId4" Type="http://schemas.openxmlformats.org/officeDocument/2006/relationships/hyperlink" Target="http://www.plosbiology.org/article/info:doi/10.1371/journal.pbio.1001675"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2.xml"/><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hyperlink" Target="http://www.abc.net.au/news/2018-04-13/cultural-capital/9613460" TargetMode="External"/><Relationship Id="rId2" Type="http://schemas.openxmlformats.org/officeDocument/2006/relationships/image" Target="../media/image12.jpeg"/><Relationship Id="rId1" Type="http://schemas.openxmlformats.org/officeDocument/2006/relationships/slideLayout" Target="../slideLayouts/slideLayout9.xml"/><Relationship Id="rId4" Type="http://schemas.openxmlformats.org/officeDocument/2006/relationships/image" Target="../media/image13.jpeg"/></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hyperlink" Target="http://www.abc.net.au/news/2018-04-13/cultural-capital/9613460" TargetMode="External"/><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5.jpeg"/><Relationship Id="rId4" Type="http://schemas.openxmlformats.org/officeDocument/2006/relationships/hyperlink" Target="http://i4oc.org/"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66.jpeg"/></Relationships>
</file>

<file path=ppt/slides/_rels/slide55.xml.rels><?xml version="1.0" encoding="UTF-8" standalone="yes"?>
<Relationships xmlns="http://schemas.openxmlformats.org/package/2006/relationships"><Relationship Id="rId3" Type="http://schemas.openxmlformats.org/officeDocument/2006/relationships/hyperlink" Target="https://i4oc.org/#stakeholders"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5.jpeg"/><Relationship Id="rId4" Type="http://schemas.openxmlformats.org/officeDocument/2006/relationships/hyperlink" Target="https://i4oc.org/#publishers"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6BB60-1032-B34C-996F-BBE38035DB06}"/>
              </a:ext>
            </a:extLst>
          </p:cNvPr>
          <p:cNvSpPr>
            <a:spLocks noGrp="1"/>
          </p:cNvSpPr>
          <p:nvPr>
            <p:ph type="ctrTitle"/>
          </p:nvPr>
        </p:nvSpPr>
        <p:spPr/>
        <p:txBody>
          <a:bodyPr/>
          <a:lstStyle/>
          <a:p>
            <a:r>
              <a:rPr lang="en-GB" sz="4400" b="1" dirty="0">
                <a:solidFill>
                  <a:schemeClr val="accent5"/>
                </a:solidFill>
                <a:latin typeface="Avenir Book" charset="0"/>
                <a:ea typeface="Avenir Book" charset="0"/>
                <a:cs typeface="Avenir Book" charset="0"/>
                <a:sym typeface="Source Sans Pro"/>
              </a:rPr>
              <a:t>Open Citations as Academic &amp; Cultural Capital</a:t>
            </a:r>
            <a:br>
              <a:rPr lang="en-GB" sz="4400" b="1" dirty="0">
                <a:solidFill>
                  <a:schemeClr val="accent5"/>
                </a:solidFill>
                <a:latin typeface="Avenir Book" charset="0"/>
                <a:ea typeface="Avenir Book" charset="0"/>
                <a:cs typeface="Avenir Book" charset="0"/>
                <a:sym typeface="Source Sans Pro"/>
              </a:rPr>
            </a:br>
            <a:r>
              <a:rPr lang="en-GB" sz="2000" b="1" dirty="0">
                <a:solidFill>
                  <a:schemeClr val="accent5"/>
                </a:solidFill>
                <a:latin typeface="Avenir Book" charset="0"/>
                <a:ea typeface="Avenir Book" charset="0"/>
                <a:cs typeface="Avenir Book" charset="0"/>
                <a:sym typeface="Source Sans Pro"/>
              </a:rPr>
              <a:t>Reducing inequality in the communication &amp; evaluation of science</a:t>
            </a:r>
            <a:endParaRPr lang="en" sz="3600" b="1" dirty="0">
              <a:solidFill>
                <a:schemeClr val="accent5"/>
              </a:solidFill>
              <a:latin typeface="Avenir Book" charset="0"/>
              <a:ea typeface="Avenir Book" charset="0"/>
              <a:cs typeface="Avenir Book" charset="0"/>
              <a:sym typeface="Source Sans Pro"/>
            </a:endParaRPr>
          </a:p>
        </p:txBody>
      </p:sp>
      <p:sp>
        <p:nvSpPr>
          <p:cNvPr id="3" name="Subtitle 2">
            <a:extLst>
              <a:ext uri="{FF2B5EF4-FFF2-40B4-BE49-F238E27FC236}">
                <a16:creationId xmlns:a16="http://schemas.microsoft.com/office/drawing/2014/main" id="{9D417B50-3176-6747-A9D4-CC747AF8758A}"/>
              </a:ext>
            </a:extLst>
          </p:cNvPr>
          <p:cNvSpPr>
            <a:spLocks noGrp="1"/>
          </p:cNvSpPr>
          <p:nvPr>
            <p:ph type="subTitle" idx="1"/>
          </p:nvPr>
        </p:nvSpPr>
        <p:spPr/>
        <p:txBody>
          <a:bodyPr/>
          <a:lstStyle/>
          <a:p>
            <a:r>
              <a:rPr lang="en-US" sz="2000" dirty="0"/>
              <a:t>Catriona J. MacCallum</a:t>
            </a:r>
          </a:p>
          <a:p>
            <a:r>
              <a:rPr lang="en-US" sz="2000" dirty="0"/>
              <a:t>Director of Open Science, </a:t>
            </a:r>
            <a:r>
              <a:rPr lang="en-US" sz="2000" dirty="0" err="1"/>
              <a:t>Hindawi</a:t>
            </a:r>
            <a:endParaRPr lang="en-US" sz="2000" dirty="0"/>
          </a:p>
          <a:p>
            <a:r>
              <a:rPr lang="en-US" sz="2000" dirty="0"/>
              <a:t>Bologna Sept 2018</a:t>
            </a:r>
          </a:p>
        </p:txBody>
      </p:sp>
      <p:pic>
        <p:nvPicPr>
          <p:cNvPr id="4" name="Picture 3">
            <a:extLst>
              <a:ext uri="{FF2B5EF4-FFF2-40B4-BE49-F238E27FC236}">
                <a16:creationId xmlns:a16="http://schemas.microsoft.com/office/drawing/2014/main" id="{AF0CDC05-5B35-6148-8B11-603149D1B8D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12"/>
          <a:stretch/>
        </p:blipFill>
        <p:spPr>
          <a:xfrm>
            <a:off x="19250" y="3930114"/>
            <a:ext cx="9124750" cy="1197640"/>
          </a:xfrm>
          <a:prstGeom prst="rect">
            <a:avLst/>
          </a:prstGeom>
        </p:spPr>
      </p:pic>
      <p:grpSp>
        <p:nvGrpSpPr>
          <p:cNvPr id="5" name="Group 4">
            <a:extLst>
              <a:ext uri="{FF2B5EF4-FFF2-40B4-BE49-F238E27FC236}">
                <a16:creationId xmlns:a16="http://schemas.microsoft.com/office/drawing/2014/main" id="{E7ABE1CE-A576-D648-AB25-DC1820B83174}"/>
              </a:ext>
            </a:extLst>
          </p:cNvPr>
          <p:cNvGrpSpPr/>
          <p:nvPr/>
        </p:nvGrpSpPr>
        <p:grpSpPr>
          <a:xfrm>
            <a:off x="136682" y="4745868"/>
            <a:ext cx="309769" cy="299840"/>
            <a:chOff x="1601127" y="1766581"/>
            <a:chExt cx="1182176" cy="1182176"/>
          </a:xfrm>
        </p:grpSpPr>
        <p:sp>
          <p:nvSpPr>
            <p:cNvPr id="6" name="Oval 5">
              <a:extLst>
                <a:ext uri="{FF2B5EF4-FFF2-40B4-BE49-F238E27FC236}">
                  <a16:creationId xmlns:a16="http://schemas.microsoft.com/office/drawing/2014/main" id="{C247381E-ABBA-5346-A041-5A2135E7ECE9}"/>
                </a:ext>
              </a:extLst>
            </p:cNvPr>
            <p:cNvSpPr/>
            <p:nvPr/>
          </p:nvSpPr>
          <p:spPr>
            <a:xfrm>
              <a:off x="1601127" y="1766581"/>
              <a:ext cx="1182176" cy="1182176"/>
            </a:xfrm>
            <a:prstGeom prst="ellipse">
              <a:avLst/>
            </a:prstGeom>
            <a:blipFill rotWithShape="0">
              <a:blip r:embed="rId3" cstate="print">
                <a:extLst>
                  <a:ext uri="{28A0092B-C50C-407E-A947-70E740481C1C}">
                    <a14:useLocalDpi xmlns:a14="http://schemas.microsoft.com/office/drawing/2010/main"/>
                  </a:ext>
                </a:extLst>
              </a:blip>
              <a:stretch>
                <a:fillRect/>
              </a:stretch>
            </a:blip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sp>
        <p:sp>
          <p:nvSpPr>
            <p:cNvPr id="7" name="Oval 4">
              <a:extLst>
                <a:ext uri="{FF2B5EF4-FFF2-40B4-BE49-F238E27FC236}">
                  <a16:creationId xmlns:a16="http://schemas.microsoft.com/office/drawing/2014/main" id="{05B35AE8-B25D-524B-9FF3-A67287B60F09}"/>
                </a:ext>
              </a:extLst>
            </p:cNvPr>
            <p:cNvSpPr/>
            <p:nvPr/>
          </p:nvSpPr>
          <p:spPr>
            <a:xfrm>
              <a:off x="1774253" y="1939707"/>
              <a:ext cx="835924" cy="83592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859" tIns="12859" rIns="12859" bIns="12859" numCol="1" spcCol="1270" anchor="ctr" anchorCtr="0">
              <a:noAutofit/>
            </a:bodyPr>
            <a:lstStyle/>
            <a:p>
              <a:pPr algn="ctr" defTabSz="900091">
                <a:lnSpc>
                  <a:spcPct val="90000"/>
                </a:lnSpc>
                <a:spcBef>
                  <a:spcPct val="0"/>
                </a:spcBef>
                <a:spcAft>
                  <a:spcPct val="35000"/>
                </a:spcAft>
              </a:pPr>
              <a:endParaRPr lang="en-US" sz="2400" dirty="0">
                <a:solidFill>
                  <a:prstClr val="white"/>
                </a:solidFill>
              </a:endParaRPr>
            </a:p>
          </p:txBody>
        </p:sp>
      </p:grpSp>
      <p:sp>
        <p:nvSpPr>
          <p:cNvPr id="8" name="TextBox 7">
            <a:extLst>
              <a:ext uri="{FF2B5EF4-FFF2-40B4-BE49-F238E27FC236}">
                <a16:creationId xmlns:a16="http://schemas.microsoft.com/office/drawing/2014/main" id="{FC290DC7-1261-424B-94B9-B2AAA2A64AE0}"/>
              </a:ext>
            </a:extLst>
          </p:cNvPr>
          <p:cNvSpPr txBox="1"/>
          <p:nvPr/>
        </p:nvSpPr>
        <p:spPr>
          <a:xfrm>
            <a:off x="557593" y="4750831"/>
            <a:ext cx="2417183" cy="323165"/>
          </a:xfrm>
          <a:prstGeom prst="rect">
            <a:avLst/>
          </a:prstGeom>
          <a:noFill/>
        </p:spPr>
        <p:txBody>
          <a:bodyPr wrap="square" lIns="0" tIns="0" rIns="0" bIns="0" rtlCol="0" anchor="t" anchorCtr="0">
            <a:spAutoFit/>
          </a:bodyPr>
          <a:lstStyle/>
          <a:p>
            <a:r>
              <a:rPr lang="en-US" sz="1050" dirty="0">
                <a:solidFill>
                  <a:schemeClr val="bg1"/>
                </a:solidFill>
                <a:latin typeface="Century Gothic" charset="0"/>
                <a:ea typeface="Century Gothic" charset="0"/>
                <a:cs typeface="Century Gothic" charset="0"/>
              </a:rPr>
              <a:t>ORCID 0000-0001-9623-2225</a:t>
            </a:r>
          </a:p>
          <a:p>
            <a:r>
              <a:rPr lang="en-US" sz="1050" dirty="0">
                <a:solidFill>
                  <a:schemeClr val="bg1"/>
                </a:solidFill>
                <a:latin typeface="Century Gothic" charset="0"/>
                <a:ea typeface="Century Gothic" charset="0"/>
                <a:cs typeface="Century Gothic" charset="0"/>
              </a:rPr>
              <a:t>@Hindawi @</a:t>
            </a:r>
            <a:r>
              <a:rPr lang="en-US" sz="1050" dirty="0" err="1">
                <a:solidFill>
                  <a:schemeClr val="bg1"/>
                </a:solidFill>
                <a:latin typeface="Century Gothic" charset="0"/>
                <a:ea typeface="Century Gothic" charset="0"/>
                <a:cs typeface="Century Gothic" charset="0"/>
              </a:rPr>
              <a:t>catmacOA</a:t>
            </a:r>
            <a:endParaRPr lang="en-US" sz="1050" dirty="0">
              <a:solidFill>
                <a:schemeClr val="bg1"/>
              </a:solidFill>
              <a:latin typeface="Century Gothic" charset="0"/>
              <a:ea typeface="Century Gothic" charset="0"/>
              <a:cs typeface="Century Gothic" charset="0"/>
            </a:endParaRPr>
          </a:p>
        </p:txBody>
      </p:sp>
    </p:spTree>
    <p:extLst>
      <p:ext uri="{BB962C8B-B14F-4D97-AF65-F5344CB8AC3E}">
        <p14:creationId xmlns:p14="http://schemas.microsoft.com/office/powerpoint/2010/main" val="25384444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248" y="3876658"/>
            <a:ext cx="5488907" cy="426144"/>
          </a:xfrm>
        </p:spPr>
        <p:txBody>
          <a:bodyPr>
            <a:normAutofit/>
          </a:bodyPr>
          <a:lstStyle/>
          <a:p>
            <a:r>
              <a:rPr lang="en-GB" dirty="0"/>
              <a:t>Amsterdam Call For Action April 2016</a:t>
            </a:r>
            <a:br>
              <a:rPr lang="en-GB" dirty="0"/>
            </a:br>
            <a:r>
              <a:rPr lang="en-GB" dirty="0"/>
              <a:t>https://english.eu2016.nl/latest/news/2016/04/05/eu-action-plan-for-open-science</a:t>
            </a:r>
          </a:p>
        </p:txBody>
      </p:sp>
      <p:sp>
        <p:nvSpPr>
          <p:cNvPr id="3" name="Text Placeholder 2"/>
          <p:cNvSpPr>
            <a:spLocks noGrp="1"/>
          </p:cNvSpPr>
          <p:nvPr>
            <p:ph type="body" idx="1"/>
          </p:nvPr>
        </p:nvSpPr>
        <p:spPr>
          <a:xfrm>
            <a:off x="1772323" y="1458671"/>
            <a:ext cx="5680039" cy="2141780"/>
          </a:xfrm>
        </p:spPr>
        <p:txBody>
          <a:bodyPr>
            <a:normAutofit fontScale="92500" lnSpcReduction="20000"/>
          </a:bodyPr>
          <a:lstStyle/>
          <a:p>
            <a:r>
              <a:rPr lang="en-GB" sz="2400" dirty="0">
                <a:solidFill>
                  <a:schemeClr val="accent5">
                    <a:lumMod val="75000"/>
                  </a:schemeClr>
                </a:solidFill>
              </a:rPr>
              <a:t>“Open science is about the way researchers work, collaborate, interact, share resources and disseminate results. </a:t>
            </a:r>
          </a:p>
          <a:p>
            <a:endParaRPr lang="en-GB" sz="2400" dirty="0">
              <a:solidFill>
                <a:schemeClr val="accent5">
                  <a:lumMod val="75000"/>
                </a:schemeClr>
              </a:solidFill>
            </a:endParaRPr>
          </a:p>
          <a:p>
            <a:r>
              <a:rPr lang="mr-IN" sz="2400" dirty="0">
                <a:solidFill>
                  <a:schemeClr val="accent5">
                    <a:lumMod val="75000"/>
                  </a:schemeClr>
                </a:solidFill>
              </a:rPr>
              <a:t>…</a:t>
            </a:r>
            <a:r>
              <a:rPr lang="en-GB" sz="2400" dirty="0">
                <a:solidFill>
                  <a:schemeClr val="accent5">
                    <a:lumMod val="75000"/>
                  </a:schemeClr>
                </a:solidFill>
              </a:rPr>
              <a:t>.will bring huge benefits for science itself, as well as for its connection with society. “</a:t>
            </a:r>
          </a:p>
        </p:txBody>
      </p:sp>
      <p:sp>
        <p:nvSpPr>
          <p:cNvPr id="4" name="Title 1"/>
          <p:cNvSpPr txBox="1">
            <a:spLocks/>
          </p:cNvSpPr>
          <p:nvPr/>
        </p:nvSpPr>
        <p:spPr>
          <a:xfrm>
            <a:off x="1832246" y="162043"/>
            <a:ext cx="7102748" cy="518207"/>
          </a:xfrm>
          <a:prstGeom prst="rect">
            <a:avLst/>
          </a:prstGeom>
        </p:spPr>
        <p:txBody>
          <a:bodyPr vert="horz" lIns="68580" tIns="34291" rIns="68580" bIns="34291" rtlCol="0" anchor="b" anchorCtr="0">
            <a:noAutofit/>
          </a:bodyPr>
          <a:lstStyle>
            <a:lvl1pPr algn="r" defTabSz="342900" rtl="0" eaLnBrk="1" latinLnBrk="0" hangingPunct="1">
              <a:spcBef>
                <a:spcPct val="0"/>
              </a:spcBef>
              <a:buNone/>
              <a:defRPr sz="1050" b="0" kern="1200" cap="none">
                <a:solidFill>
                  <a:schemeClr val="bg2">
                    <a:lumMod val="50000"/>
                  </a:schemeClr>
                </a:solidFill>
                <a:latin typeface="Century Gothic"/>
                <a:ea typeface="+mj-ea"/>
                <a:cs typeface="+mj-cs"/>
              </a:defRPr>
            </a:lvl1pPr>
          </a:lstStyle>
          <a:p>
            <a:r>
              <a:rPr lang="en-GB" sz="2400" dirty="0">
                <a:solidFill>
                  <a:schemeClr val="tx1"/>
                </a:solidFill>
                <a:latin typeface="+mn-lt"/>
              </a:rPr>
              <a:t>Open Science</a:t>
            </a:r>
          </a:p>
        </p:txBody>
      </p:sp>
    </p:spTree>
    <p:extLst>
      <p:ext uri="{BB962C8B-B14F-4D97-AF65-F5344CB8AC3E}">
        <p14:creationId xmlns:p14="http://schemas.microsoft.com/office/powerpoint/2010/main" val="52835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498865" y="966371"/>
            <a:ext cx="5824915" cy="1754326"/>
          </a:xfrm>
          <a:prstGeom prst="rect">
            <a:avLst/>
          </a:prstGeom>
          <a:noFill/>
        </p:spPr>
        <p:txBody>
          <a:bodyPr wrap="square" rtlCol="0">
            <a:spAutoFit/>
          </a:bodyPr>
          <a:lstStyle/>
          <a:p>
            <a:pPr defTabSz="415780"/>
            <a:r>
              <a:rPr lang="en-US" sz="1600" dirty="0">
                <a:latin typeface="Calibri Regular"/>
              </a:rPr>
              <a:t>	Jeff </a:t>
            </a:r>
            <a:r>
              <a:rPr lang="en-US" sz="1600" dirty="0" err="1">
                <a:latin typeface="Calibri Regular"/>
              </a:rPr>
              <a:t>Rouder</a:t>
            </a:r>
            <a:r>
              <a:rPr lang="en-US" sz="1600" dirty="0">
                <a:latin typeface="Calibri Regular"/>
              </a:rPr>
              <a:t>‏</a:t>
            </a:r>
          </a:p>
          <a:p>
            <a:pPr defTabSz="415780"/>
            <a:r>
              <a:rPr lang="en-US" sz="1600" dirty="0">
                <a:solidFill>
                  <a:schemeClr val="tx1">
                    <a:lumMod val="50000"/>
                    <a:lumOff val="50000"/>
                  </a:schemeClr>
                </a:solidFill>
                <a:latin typeface="Calibri Regular"/>
              </a:rPr>
              <a:t>	</a:t>
            </a:r>
            <a:r>
              <a:rPr lang="en-US" sz="1200" dirty="0">
                <a:solidFill>
                  <a:schemeClr val="tx1">
                    <a:lumMod val="50000"/>
                    <a:lumOff val="50000"/>
                  </a:schemeClr>
                </a:solidFill>
                <a:latin typeface="Calibri Regular"/>
              </a:rPr>
              <a:t>@</a:t>
            </a:r>
            <a:r>
              <a:rPr lang="en-US" sz="1200" dirty="0" err="1">
                <a:solidFill>
                  <a:schemeClr val="tx1">
                    <a:lumMod val="50000"/>
                    <a:lumOff val="50000"/>
                  </a:schemeClr>
                </a:solidFill>
                <a:latin typeface="Calibri Regular"/>
              </a:rPr>
              <a:t>JeffRouder</a:t>
            </a:r>
            <a:endParaRPr lang="en-US" sz="1200" dirty="0">
              <a:solidFill>
                <a:schemeClr val="tx1">
                  <a:lumMod val="50000"/>
                  <a:lumOff val="50000"/>
                </a:schemeClr>
              </a:solidFill>
              <a:latin typeface="Calibri Regular"/>
            </a:endParaRPr>
          </a:p>
          <a:p>
            <a:endParaRPr lang="en-US" sz="1600" dirty="0">
              <a:solidFill>
                <a:srgbClr val="467A90"/>
              </a:solidFill>
              <a:latin typeface="Calibri Regular"/>
            </a:endParaRPr>
          </a:p>
          <a:p>
            <a:r>
              <a:rPr lang="en-US" sz="1600" dirty="0">
                <a:solidFill>
                  <a:schemeClr val="tx1"/>
                </a:solidFill>
                <a:latin typeface="Calibri Regular"/>
              </a:rPr>
              <a:t>What is Open Science?  It is endeavoring to preserve the rights of others to reach independent conclusions about your data and work.</a:t>
            </a:r>
          </a:p>
          <a:p>
            <a:r>
              <a:rPr lang="sk-SK" sz="1200" dirty="0">
                <a:solidFill>
                  <a:schemeClr val="tx1">
                    <a:lumMod val="50000"/>
                    <a:lumOff val="50000"/>
                  </a:schemeClr>
                </a:solidFill>
                <a:latin typeface="Calibri Regular"/>
              </a:rPr>
              <a:t>8:47 PM - 5 </a:t>
            </a:r>
            <a:r>
              <a:rPr lang="sk-SK" sz="1200" dirty="0" err="1">
                <a:solidFill>
                  <a:schemeClr val="tx1">
                    <a:lumMod val="50000"/>
                    <a:lumOff val="50000"/>
                  </a:schemeClr>
                </a:solidFill>
                <a:latin typeface="Calibri Regular"/>
              </a:rPr>
              <a:t>Dec</a:t>
            </a:r>
            <a:r>
              <a:rPr lang="sk-SK" sz="1200" dirty="0">
                <a:solidFill>
                  <a:schemeClr val="tx1">
                    <a:lumMod val="50000"/>
                    <a:lumOff val="50000"/>
                  </a:schemeClr>
                </a:solidFill>
                <a:latin typeface="Calibri Regular"/>
              </a:rPr>
              <a:t> 2017</a:t>
            </a:r>
            <a:endParaRPr lang="en-US" sz="1200" dirty="0">
              <a:solidFill>
                <a:schemeClr val="tx1">
                  <a:lumMod val="50000"/>
                  <a:lumOff val="50000"/>
                </a:schemeClr>
              </a:solidFill>
              <a:latin typeface="Calibri Regular"/>
            </a:endParaRPr>
          </a:p>
          <a:p>
            <a:endParaRPr lang="en-US" sz="1600" dirty="0">
              <a:solidFill>
                <a:srgbClr val="467A90"/>
              </a:solidFill>
              <a:latin typeface="Calibri Regular"/>
            </a:endParaRPr>
          </a:p>
        </p:txBody>
      </p:sp>
      <p:sp>
        <p:nvSpPr>
          <p:cNvPr id="2" name="Title 1"/>
          <p:cNvSpPr>
            <a:spLocks noGrp="1"/>
          </p:cNvSpPr>
          <p:nvPr>
            <p:ph type="title"/>
          </p:nvPr>
        </p:nvSpPr>
        <p:spPr>
          <a:xfrm>
            <a:off x="1376775" y="195271"/>
            <a:ext cx="7409007" cy="572700"/>
          </a:xfrm>
        </p:spPr>
        <p:txBody>
          <a:bodyPr/>
          <a:lstStyle/>
          <a:p>
            <a:pPr algn="r"/>
            <a:r>
              <a:rPr lang="en-US" sz="2400" dirty="0">
                <a:solidFill>
                  <a:schemeClr val="tx1"/>
                </a:solidFill>
              </a:rPr>
              <a:t>Open Science?</a:t>
            </a:r>
          </a:p>
        </p:txBody>
      </p:sp>
      <p:sp>
        <p:nvSpPr>
          <p:cNvPr id="3" name="TextBox 2"/>
          <p:cNvSpPr txBox="1"/>
          <p:nvPr/>
        </p:nvSpPr>
        <p:spPr>
          <a:xfrm>
            <a:off x="303381" y="3111728"/>
            <a:ext cx="1743672" cy="369332"/>
          </a:xfrm>
          <a:prstGeom prst="rect">
            <a:avLst/>
          </a:prstGeom>
          <a:noFill/>
        </p:spPr>
        <p:txBody>
          <a:bodyPr wrap="square" rtlCol="0">
            <a:spAutoFit/>
          </a:bodyPr>
          <a:lstStyle/>
          <a:p>
            <a:pPr algn="ctr"/>
            <a:r>
              <a:rPr lang="en-US" sz="1800" dirty="0">
                <a:solidFill>
                  <a:schemeClr val="accent5">
                    <a:lumMod val="75000"/>
                  </a:schemeClr>
                </a:solidFill>
                <a:latin typeface="+mn-lt"/>
              </a:rPr>
              <a:t>Open Science </a:t>
            </a:r>
          </a:p>
        </p:txBody>
      </p:sp>
      <p:sp>
        <p:nvSpPr>
          <p:cNvPr id="4" name="TextBox 3"/>
          <p:cNvSpPr txBox="1"/>
          <p:nvPr/>
        </p:nvSpPr>
        <p:spPr>
          <a:xfrm>
            <a:off x="1685174" y="3136909"/>
            <a:ext cx="800375" cy="369332"/>
          </a:xfrm>
          <a:prstGeom prst="rect">
            <a:avLst/>
          </a:prstGeom>
          <a:noFill/>
        </p:spPr>
        <p:txBody>
          <a:bodyPr wrap="square" rtlCol="0">
            <a:spAutoFit/>
          </a:bodyPr>
          <a:lstStyle/>
          <a:p>
            <a:pPr algn="ctr"/>
            <a:r>
              <a:rPr lang="en-US" sz="1800" dirty="0">
                <a:solidFill>
                  <a:schemeClr val="tx1">
                    <a:lumMod val="50000"/>
                    <a:lumOff val="50000"/>
                  </a:schemeClr>
                </a:solidFill>
                <a:latin typeface="+mn-lt"/>
              </a:rPr>
              <a:t>=</a:t>
            </a:r>
          </a:p>
        </p:txBody>
      </p:sp>
      <p:sp>
        <p:nvSpPr>
          <p:cNvPr id="5" name="TextBox 4"/>
          <p:cNvSpPr txBox="1"/>
          <p:nvPr/>
        </p:nvSpPr>
        <p:spPr>
          <a:xfrm>
            <a:off x="4085517" y="3106740"/>
            <a:ext cx="2472987" cy="369332"/>
          </a:xfrm>
          <a:prstGeom prst="rect">
            <a:avLst/>
          </a:prstGeom>
          <a:noFill/>
        </p:spPr>
        <p:txBody>
          <a:bodyPr wrap="square" rtlCol="0">
            <a:spAutoFit/>
          </a:bodyPr>
          <a:lstStyle/>
          <a:p>
            <a:r>
              <a:rPr lang="en-US" sz="1800" dirty="0">
                <a:solidFill>
                  <a:schemeClr val="tx1">
                    <a:lumMod val="50000"/>
                    <a:lumOff val="50000"/>
                  </a:schemeClr>
                </a:solidFill>
                <a:latin typeface="+mn-lt"/>
              </a:rPr>
              <a:t>Open Infrastructure</a:t>
            </a:r>
            <a:endParaRPr lang="en-US" sz="4000" dirty="0">
              <a:solidFill>
                <a:schemeClr val="tx1">
                  <a:lumMod val="50000"/>
                  <a:lumOff val="50000"/>
                </a:schemeClr>
              </a:solidFill>
              <a:latin typeface="+mn-lt"/>
            </a:endParaRPr>
          </a:p>
        </p:txBody>
      </p:sp>
      <p:sp>
        <p:nvSpPr>
          <p:cNvPr id="6" name="TextBox 5"/>
          <p:cNvSpPr txBox="1"/>
          <p:nvPr/>
        </p:nvSpPr>
        <p:spPr>
          <a:xfrm>
            <a:off x="3684733" y="3041319"/>
            <a:ext cx="578751" cy="523220"/>
          </a:xfrm>
          <a:prstGeom prst="rect">
            <a:avLst/>
          </a:prstGeom>
          <a:noFill/>
        </p:spPr>
        <p:txBody>
          <a:bodyPr wrap="square" rtlCol="0">
            <a:spAutoFit/>
          </a:bodyPr>
          <a:lstStyle/>
          <a:p>
            <a:pPr algn="ctr"/>
            <a:r>
              <a:rPr lang="en-US" sz="2800" dirty="0">
                <a:solidFill>
                  <a:schemeClr val="tx1">
                    <a:lumMod val="50000"/>
                    <a:lumOff val="50000"/>
                  </a:schemeClr>
                </a:solidFill>
                <a:latin typeface="+mn-lt"/>
              </a:rPr>
              <a:t>+</a:t>
            </a:r>
          </a:p>
        </p:txBody>
      </p:sp>
      <p:sp>
        <p:nvSpPr>
          <p:cNvPr id="7" name="TextBox 6"/>
          <p:cNvSpPr txBox="1"/>
          <p:nvPr/>
        </p:nvSpPr>
        <p:spPr>
          <a:xfrm>
            <a:off x="1983559" y="3113283"/>
            <a:ext cx="2065039" cy="369332"/>
          </a:xfrm>
          <a:prstGeom prst="rect">
            <a:avLst/>
          </a:prstGeom>
          <a:noFill/>
        </p:spPr>
        <p:txBody>
          <a:bodyPr wrap="square" rtlCol="0">
            <a:spAutoFit/>
          </a:bodyPr>
          <a:lstStyle/>
          <a:p>
            <a:pPr algn="ctr"/>
            <a:r>
              <a:rPr lang="en-US" sz="1800" dirty="0">
                <a:solidFill>
                  <a:schemeClr val="tx1">
                    <a:lumMod val="50000"/>
                    <a:lumOff val="50000"/>
                  </a:schemeClr>
                </a:solidFill>
                <a:latin typeface="+mn-lt"/>
              </a:rPr>
              <a:t>Open Outputs </a:t>
            </a:r>
          </a:p>
        </p:txBody>
      </p:sp>
      <p:sp>
        <p:nvSpPr>
          <p:cNvPr id="8" name="TextBox 7"/>
          <p:cNvSpPr txBox="1"/>
          <p:nvPr/>
        </p:nvSpPr>
        <p:spPr>
          <a:xfrm>
            <a:off x="5952532" y="3109079"/>
            <a:ext cx="2484689" cy="646331"/>
          </a:xfrm>
          <a:prstGeom prst="rect">
            <a:avLst/>
          </a:prstGeom>
          <a:noFill/>
        </p:spPr>
        <p:txBody>
          <a:bodyPr wrap="square" rtlCol="0">
            <a:spAutoFit/>
          </a:bodyPr>
          <a:lstStyle/>
          <a:p>
            <a:pPr algn="ctr"/>
            <a:r>
              <a:rPr lang="en-US" sz="1800" dirty="0">
                <a:solidFill>
                  <a:schemeClr val="tx1">
                    <a:lumMod val="50000"/>
                    <a:lumOff val="50000"/>
                  </a:schemeClr>
                </a:solidFill>
                <a:latin typeface="+mn-lt"/>
              </a:rPr>
              <a:t>Culture</a:t>
            </a:r>
          </a:p>
          <a:p>
            <a:pPr algn="ctr"/>
            <a:r>
              <a:rPr lang="en-US" sz="1800" dirty="0">
                <a:solidFill>
                  <a:schemeClr val="tx1">
                    <a:lumMod val="50000"/>
                    <a:lumOff val="50000"/>
                  </a:schemeClr>
                </a:solidFill>
                <a:latin typeface="+mn-lt"/>
              </a:rPr>
              <a:t>(change)</a:t>
            </a:r>
          </a:p>
        </p:txBody>
      </p:sp>
      <p:sp>
        <p:nvSpPr>
          <p:cNvPr id="9" name="TextBox 8"/>
          <p:cNvSpPr txBox="1"/>
          <p:nvPr/>
        </p:nvSpPr>
        <p:spPr>
          <a:xfrm>
            <a:off x="6288115" y="3109077"/>
            <a:ext cx="578751" cy="369332"/>
          </a:xfrm>
          <a:prstGeom prst="rect">
            <a:avLst/>
          </a:prstGeom>
          <a:noFill/>
        </p:spPr>
        <p:txBody>
          <a:bodyPr wrap="square" rtlCol="0">
            <a:spAutoFit/>
          </a:bodyPr>
          <a:lstStyle/>
          <a:p>
            <a:pPr algn="ctr"/>
            <a:r>
              <a:rPr lang="en-US" sz="1800" dirty="0">
                <a:solidFill>
                  <a:schemeClr val="tx1">
                    <a:lumMod val="50000"/>
                    <a:lumOff val="50000"/>
                  </a:schemeClr>
                </a:solidFill>
                <a:latin typeface="+mn-lt"/>
              </a:rPr>
              <a:t>X</a:t>
            </a:r>
          </a:p>
        </p:txBody>
      </p:sp>
      <p:sp>
        <p:nvSpPr>
          <p:cNvPr id="10" name="Left Bracket 9"/>
          <p:cNvSpPr/>
          <p:nvPr/>
        </p:nvSpPr>
        <p:spPr>
          <a:xfrm rot="16200000">
            <a:off x="4172825" y="1882261"/>
            <a:ext cx="212707" cy="3402287"/>
          </a:xfrm>
          <a:prstGeom prst="leftBracket">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solidFill>
                <a:schemeClr val="tx1">
                  <a:lumMod val="50000"/>
                  <a:lumOff val="50000"/>
                </a:schemeClr>
              </a:solidFill>
            </a:endParaRPr>
          </a:p>
        </p:txBody>
      </p:sp>
      <p:sp>
        <p:nvSpPr>
          <p:cNvPr id="11" name="TextBox 10"/>
          <p:cNvSpPr txBox="1"/>
          <p:nvPr/>
        </p:nvSpPr>
        <p:spPr>
          <a:xfrm>
            <a:off x="1880552" y="4192449"/>
            <a:ext cx="4495939" cy="646331"/>
          </a:xfrm>
          <a:prstGeom prst="rect">
            <a:avLst/>
          </a:prstGeom>
          <a:noFill/>
        </p:spPr>
        <p:txBody>
          <a:bodyPr wrap="square" rtlCol="0">
            <a:spAutoFit/>
          </a:bodyPr>
          <a:lstStyle/>
          <a:p>
            <a:pPr algn="ctr"/>
            <a:r>
              <a:rPr lang="en-US" sz="1800" dirty="0">
                <a:solidFill>
                  <a:schemeClr val="tx1">
                    <a:lumMod val="50000"/>
                    <a:lumOff val="50000"/>
                  </a:schemeClr>
                </a:solidFill>
                <a:latin typeface="+mn-lt"/>
              </a:rPr>
              <a:t>Access, reuse &amp;</a:t>
            </a:r>
          </a:p>
          <a:p>
            <a:pPr algn="ctr"/>
            <a:r>
              <a:rPr lang="en-US" sz="1800" dirty="0">
                <a:solidFill>
                  <a:schemeClr val="tx1">
                    <a:lumMod val="50000"/>
                    <a:lumOff val="50000"/>
                  </a:schemeClr>
                </a:solidFill>
                <a:latin typeface="+mn-lt"/>
              </a:rPr>
              <a:t> discoverability</a:t>
            </a:r>
          </a:p>
        </p:txBody>
      </p:sp>
      <p:sp>
        <p:nvSpPr>
          <p:cNvPr id="12" name="TextBox 11"/>
          <p:cNvSpPr txBox="1"/>
          <p:nvPr/>
        </p:nvSpPr>
        <p:spPr>
          <a:xfrm>
            <a:off x="5765739" y="4172569"/>
            <a:ext cx="2550479" cy="646331"/>
          </a:xfrm>
          <a:prstGeom prst="rect">
            <a:avLst/>
          </a:prstGeom>
          <a:noFill/>
        </p:spPr>
        <p:txBody>
          <a:bodyPr wrap="square" rtlCol="0">
            <a:spAutoFit/>
          </a:bodyPr>
          <a:lstStyle/>
          <a:p>
            <a:pPr algn="ctr"/>
            <a:r>
              <a:rPr lang="en-US" sz="1800" dirty="0">
                <a:solidFill>
                  <a:schemeClr val="tx1">
                    <a:lumMod val="50000"/>
                    <a:lumOff val="50000"/>
                  </a:schemeClr>
                </a:solidFill>
                <a:latin typeface="+mn-lt"/>
              </a:rPr>
              <a:t>Evaluation &amp;</a:t>
            </a:r>
          </a:p>
          <a:p>
            <a:pPr algn="ctr"/>
            <a:r>
              <a:rPr lang="en-US" sz="1800" dirty="0">
                <a:solidFill>
                  <a:schemeClr val="tx1">
                    <a:lumMod val="50000"/>
                    <a:lumOff val="50000"/>
                  </a:schemeClr>
                </a:solidFill>
                <a:latin typeface="+mn-lt"/>
              </a:rPr>
              <a:t>Researcher </a:t>
            </a:r>
            <a:r>
              <a:rPr lang="en-US" sz="1800" dirty="0" err="1">
                <a:solidFill>
                  <a:schemeClr val="tx1">
                    <a:lumMod val="50000"/>
                    <a:lumOff val="50000"/>
                  </a:schemeClr>
                </a:solidFill>
                <a:latin typeface="+mn-lt"/>
              </a:rPr>
              <a:t>behaviour</a:t>
            </a:r>
            <a:endParaRPr lang="en-US" sz="1800" dirty="0">
              <a:solidFill>
                <a:schemeClr val="tx1">
                  <a:lumMod val="50000"/>
                  <a:lumOff val="50000"/>
                </a:schemeClr>
              </a:solidFill>
              <a:latin typeface="+mn-lt"/>
            </a:endParaRPr>
          </a:p>
        </p:txBody>
      </p:sp>
      <p:cxnSp>
        <p:nvCxnSpPr>
          <p:cNvPr id="14" name="Straight Connector 13"/>
          <p:cNvCxnSpPr>
            <a:cxnSpLocks/>
          </p:cNvCxnSpPr>
          <p:nvPr/>
        </p:nvCxnSpPr>
        <p:spPr>
          <a:xfrm>
            <a:off x="7180299" y="3753644"/>
            <a:ext cx="3236" cy="355039"/>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8255341" y="3526237"/>
            <a:ext cx="756683" cy="369332"/>
          </a:xfrm>
          <a:prstGeom prst="rect">
            <a:avLst/>
          </a:prstGeom>
          <a:noFill/>
        </p:spPr>
        <p:txBody>
          <a:bodyPr wrap="square" rtlCol="0">
            <a:spAutoFit/>
          </a:bodyPr>
          <a:lstStyle/>
          <a:p>
            <a:pPr algn="ctr"/>
            <a:r>
              <a:rPr lang="en-US" sz="1800" dirty="0">
                <a:solidFill>
                  <a:schemeClr val="accent5">
                    <a:lumMod val="75000"/>
                  </a:schemeClr>
                </a:solidFill>
                <a:latin typeface="+mn-lt"/>
              </a:rPr>
              <a:t>How</a:t>
            </a:r>
          </a:p>
        </p:txBody>
      </p:sp>
      <p:sp>
        <p:nvSpPr>
          <p:cNvPr id="19" name="Left Bracket 18"/>
          <p:cNvSpPr/>
          <p:nvPr/>
        </p:nvSpPr>
        <p:spPr>
          <a:xfrm rot="10800000">
            <a:off x="8034474" y="3070618"/>
            <a:ext cx="191367" cy="1212397"/>
          </a:xfrm>
          <a:prstGeom prst="leftBracket">
            <a:avLst/>
          </a:pr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788">
              <a:solidFill>
                <a:schemeClr val="accent5">
                  <a:lumMod val="75000"/>
                </a:schemeClr>
              </a:solidFill>
            </a:endParaRPr>
          </a:p>
        </p:txBody>
      </p:sp>
      <p:pic>
        <p:nvPicPr>
          <p:cNvPr id="1026" name="Picture 2" descr="https://pbs.twimg.com/profile_images/636040724308299780/L1__bc-7_bigger.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99837" y="965405"/>
            <a:ext cx="651976" cy="651976"/>
          </a:xfrm>
          <a:prstGeom prst="ellipse">
            <a:avLst/>
          </a:prstGeom>
          <a:ln w="12700" cap="rnd">
            <a:solidFill>
              <a:schemeClr val="bg1"/>
            </a:solidFill>
            <a:prstDash val="solid"/>
          </a:ln>
          <a:effectLst/>
          <a:scene3d>
            <a:camera prst="perspectiveFront" fov="5400000"/>
            <a:lightRig rig="threePt" dir="t">
              <a:rot lat="0" lon="0" rev="19200000"/>
            </a:lightRig>
          </a:scene3d>
          <a:sp3d extrusionH="25400">
            <a:bevelT w="0" h="152400" prst="hardEdge"/>
            <a:extrusionClr>
              <a:srgbClr val="000000"/>
            </a:extrusionClr>
          </a:sp3d>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8245916" y="1815500"/>
            <a:ext cx="756683" cy="369332"/>
          </a:xfrm>
          <a:prstGeom prst="rect">
            <a:avLst/>
          </a:prstGeom>
          <a:noFill/>
        </p:spPr>
        <p:txBody>
          <a:bodyPr wrap="square" rtlCol="0">
            <a:spAutoFit/>
          </a:bodyPr>
          <a:lstStyle/>
          <a:p>
            <a:pPr algn="ctr"/>
            <a:r>
              <a:rPr lang="en-US" sz="1800" dirty="0">
                <a:solidFill>
                  <a:schemeClr val="accent5">
                    <a:lumMod val="75000"/>
                  </a:schemeClr>
                </a:solidFill>
                <a:latin typeface="+mn-lt"/>
              </a:rPr>
              <a:t>Why</a:t>
            </a:r>
          </a:p>
        </p:txBody>
      </p:sp>
      <p:sp>
        <p:nvSpPr>
          <p:cNvPr id="21" name="Left Bracket 20"/>
          <p:cNvSpPr/>
          <p:nvPr/>
        </p:nvSpPr>
        <p:spPr>
          <a:xfrm rot="10800000">
            <a:off x="8034474" y="1359880"/>
            <a:ext cx="191367" cy="1212397"/>
          </a:xfrm>
          <a:prstGeom prst="leftBracket">
            <a:avLst/>
          </a:pr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788">
              <a:solidFill>
                <a:schemeClr val="accent5">
                  <a:lumMod val="75000"/>
                </a:schemeClr>
              </a:solidFill>
            </a:endParaRPr>
          </a:p>
        </p:txBody>
      </p:sp>
      <p:cxnSp>
        <p:nvCxnSpPr>
          <p:cNvPr id="23" name="Straight Connector 22">
            <a:extLst>
              <a:ext uri="{FF2B5EF4-FFF2-40B4-BE49-F238E27FC236}">
                <a16:creationId xmlns:a16="http://schemas.microsoft.com/office/drawing/2014/main" id="{C3F80A63-8B60-F445-A087-2BD3D96CEB9C}"/>
              </a:ext>
            </a:extLst>
          </p:cNvPr>
          <p:cNvCxnSpPr>
            <a:cxnSpLocks/>
          </p:cNvCxnSpPr>
          <p:nvPr/>
        </p:nvCxnSpPr>
        <p:spPr>
          <a:xfrm>
            <a:off x="4117107" y="3753644"/>
            <a:ext cx="3236" cy="355039"/>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pic>
        <p:nvPicPr>
          <p:cNvPr id="24" name="Picture 23" descr="Open Access logo.jpg">
            <a:extLst>
              <a:ext uri="{FF2B5EF4-FFF2-40B4-BE49-F238E27FC236}">
                <a16:creationId xmlns:a16="http://schemas.microsoft.com/office/drawing/2014/main" id="{571603A7-4C96-BD45-A17D-C384E6B721D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688905" y="3421987"/>
            <a:ext cx="576187" cy="207983"/>
          </a:xfrm>
          <a:prstGeom prst="rect">
            <a:avLst/>
          </a:prstGeom>
        </p:spPr>
      </p:pic>
      <p:sp>
        <p:nvSpPr>
          <p:cNvPr id="16" name="TextBox 15">
            <a:extLst>
              <a:ext uri="{FF2B5EF4-FFF2-40B4-BE49-F238E27FC236}">
                <a16:creationId xmlns:a16="http://schemas.microsoft.com/office/drawing/2014/main" id="{91E3C7E2-E6C0-0348-8489-D423DBA8467C}"/>
              </a:ext>
            </a:extLst>
          </p:cNvPr>
          <p:cNvSpPr txBox="1"/>
          <p:nvPr/>
        </p:nvSpPr>
        <p:spPr>
          <a:xfrm>
            <a:off x="4590814" y="3418406"/>
            <a:ext cx="1109599" cy="230832"/>
          </a:xfrm>
          <a:prstGeom prst="rect">
            <a:avLst/>
          </a:prstGeom>
          <a:noFill/>
        </p:spPr>
        <p:txBody>
          <a:bodyPr wrap="none" rtlCol="0">
            <a:spAutoFit/>
          </a:bodyPr>
          <a:lstStyle/>
          <a:p>
            <a:r>
              <a:rPr lang="en-US" sz="900" dirty="0">
                <a:solidFill>
                  <a:schemeClr val="bg2"/>
                </a:solidFill>
                <a:latin typeface="Calibri Regular"/>
              </a:rPr>
              <a:t>(&amp; Open Standards)</a:t>
            </a:r>
          </a:p>
        </p:txBody>
      </p:sp>
    </p:spTree>
    <p:extLst>
      <p:ext uri="{BB962C8B-B14F-4D97-AF65-F5344CB8AC3E}">
        <p14:creationId xmlns:p14="http://schemas.microsoft.com/office/powerpoint/2010/main" val="4029365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276B7-661D-EF41-8701-9D0CFEADC906}"/>
              </a:ext>
            </a:extLst>
          </p:cNvPr>
          <p:cNvSpPr>
            <a:spLocks noGrp="1"/>
          </p:cNvSpPr>
          <p:nvPr>
            <p:ph type="title"/>
          </p:nvPr>
        </p:nvSpPr>
        <p:spPr/>
        <p:txBody>
          <a:bodyPr/>
          <a:lstStyle/>
          <a:p>
            <a:pPr algn="r"/>
            <a:r>
              <a:rPr lang="en-US" dirty="0"/>
              <a:t>Opportunities</a:t>
            </a:r>
          </a:p>
        </p:txBody>
      </p:sp>
      <p:sp>
        <p:nvSpPr>
          <p:cNvPr id="3" name="Content Placeholder 2">
            <a:extLst>
              <a:ext uri="{FF2B5EF4-FFF2-40B4-BE49-F238E27FC236}">
                <a16:creationId xmlns:a16="http://schemas.microsoft.com/office/drawing/2014/main" id="{6454EB32-45EC-3B48-B80F-6283B8CED5B3}"/>
              </a:ext>
            </a:extLst>
          </p:cNvPr>
          <p:cNvSpPr>
            <a:spLocks noGrp="1"/>
          </p:cNvSpPr>
          <p:nvPr>
            <p:ph idx="1"/>
          </p:nvPr>
        </p:nvSpPr>
        <p:spPr/>
        <p:txBody>
          <a:bodyPr/>
          <a:lstStyle/>
          <a:p>
            <a:r>
              <a:rPr lang="en-US" dirty="0">
                <a:solidFill>
                  <a:schemeClr val="tx1">
                    <a:lumMod val="50000"/>
                    <a:lumOff val="50000"/>
                  </a:schemeClr>
                </a:solidFill>
              </a:rPr>
              <a:t>Technological: to create a truly open and reusable technical infrastructure for scholarly communication.</a:t>
            </a:r>
          </a:p>
          <a:p>
            <a:r>
              <a:rPr lang="en-US" dirty="0">
                <a:solidFill>
                  <a:schemeClr val="tx1">
                    <a:lumMod val="50000"/>
                    <a:lumOff val="50000"/>
                  </a:schemeClr>
                </a:solidFill>
              </a:rPr>
              <a:t>Economic: to fundamentally shift the business relationships between scholarly publishers and the research community from a model based on ownership, control, and journal brands to one based on value-added services, collaborative partnerships, and community engagement.</a:t>
            </a:r>
          </a:p>
          <a:p>
            <a:r>
              <a:rPr lang="en-US" dirty="0">
                <a:solidFill>
                  <a:schemeClr val="tx1">
                    <a:lumMod val="50000"/>
                    <a:lumOff val="50000"/>
                  </a:schemeClr>
                </a:solidFill>
              </a:rPr>
              <a:t>Cultural: to decouple the communication of scholarly work from its evaluation, in particular removing journal competition and evaluation as a proxy of the quality of individual outputs and researchers, which has been a key barrier to </a:t>
            </a:r>
            <a:r>
              <a:rPr lang="en-US" dirty="0" err="1">
                <a:solidFill>
                  <a:schemeClr val="tx1">
                    <a:lumMod val="50000"/>
                    <a:lumOff val="50000"/>
                  </a:schemeClr>
                </a:solidFill>
              </a:rPr>
              <a:t>realising</a:t>
            </a:r>
            <a:r>
              <a:rPr lang="en-US" dirty="0">
                <a:solidFill>
                  <a:schemeClr val="tx1">
                    <a:lumMod val="50000"/>
                    <a:lumOff val="50000"/>
                  </a:schemeClr>
                </a:solidFill>
              </a:rPr>
              <a:t> these technological and economic opportunities.</a:t>
            </a:r>
          </a:p>
        </p:txBody>
      </p:sp>
      <p:sp>
        <p:nvSpPr>
          <p:cNvPr id="4" name="TextBox 3">
            <a:extLst>
              <a:ext uri="{FF2B5EF4-FFF2-40B4-BE49-F238E27FC236}">
                <a16:creationId xmlns:a16="http://schemas.microsoft.com/office/drawing/2014/main" id="{A8AC9F79-DCAE-0144-BFBB-1E372D854703}"/>
              </a:ext>
            </a:extLst>
          </p:cNvPr>
          <p:cNvSpPr txBox="1"/>
          <p:nvPr/>
        </p:nvSpPr>
        <p:spPr>
          <a:xfrm>
            <a:off x="1" y="4791275"/>
            <a:ext cx="9143999" cy="215444"/>
          </a:xfrm>
          <a:prstGeom prst="rect">
            <a:avLst/>
          </a:prstGeom>
          <a:noFill/>
        </p:spPr>
        <p:txBody>
          <a:bodyPr wrap="square" rtlCol="0">
            <a:spAutoFit/>
          </a:bodyPr>
          <a:lstStyle/>
          <a:p>
            <a:r>
              <a:rPr lang="en-US" sz="800" i="1" dirty="0">
                <a:solidFill>
                  <a:schemeClr val="tx1">
                    <a:lumMod val="50000"/>
                    <a:lumOff val="50000"/>
                  </a:schemeClr>
                </a:solidFill>
              </a:rPr>
              <a:t>MacCallum, CJ (2018) An Open Science future – Europe leads the way, </a:t>
            </a:r>
            <a:r>
              <a:rPr lang="en-US" sz="800" i="1" dirty="0" err="1">
                <a:solidFill>
                  <a:schemeClr val="tx1">
                    <a:lumMod val="50000"/>
                    <a:lumOff val="50000"/>
                  </a:schemeClr>
                </a:solidFill>
              </a:rPr>
              <a:t>Hindawi</a:t>
            </a:r>
            <a:r>
              <a:rPr lang="en-US" sz="800" i="1" dirty="0">
                <a:solidFill>
                  <a:schemeClr val="tx1">
                    <a:lumMod val="50000"/>
                    <a:lumOff val="50000"/>
                  </a:schemeClr>
                </a:solidFill>
              </a:rPr>
              <a:t> Blog </a:t>
            </a:r>
            <a:r>
              <a:rPr lang="en-US" sz="800" i="1" dirty="0">
                <a:solidFill>
                  <a:schemeClr val="tx1">
                    <a:lumMod val="50000"/>
                    <a:lumOff val="50000"/>
                  </a:schemeClr>
                </a:solidFill>
                <a:hlinkClick r:id="rId2"/>
              </a:rPr>
              <a:t>https://about.hindawi.com/blog/an-open-science-future-europe-leads-the-way/</a:t>
            </a:r>
            <a:r>
              <a:rPr lang="en-US" sz="800" i="1" dirty="0">
                <a:solidFill>
                  <a:schemeClr val="tx1">
                    <a:lumMod val="50000"/>
                    <a:lumOff val="50000"/>
                  </a:schemeClr>
                </a:solidFill>
              </a:rPr>
              <a:t> </a:t>
            </a:r>
          </a:p>
        </p:txBody>
      </p:sp>
    </p:spTree>
    <p:extLst>
      <p:ext uri="{BB962C8B-B14F-4D97-AF65-F5344CB8AC3E}">
        <p14:creationId xmlns:p14="http://schemas.microsoft.com/office/powerpoint/2010/main" val="3202294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Placeholder 3"/>
          <p:cNvGraphicFramePr>
            <a:graphicFrameLocks noGrp="1"/>
          </p:cNvGraphicFramePr>
          <p:nvPr>
            <p:ph type="tbl" sz="quarter" idx="13"/>
            <p:extLst/>
          </p:nvPr>
        </p:nvGraphicFramePr>
        <p:xfrm>
          <a:off x="1485900" y="1385698"/>
          <a:ext cx="6171011" cy="1882140"/>
        </p:xfrm>
        <a:graphic>
          <a:graphicData uri="http://schemas.openxmlformats.org/drawingml/2006/table">
            <a:tbl>
              <a:tblPr firstRow="1" bandRow="1">
                <a:tableStyleId>{F5AB1C69-6EDB-4FF4-983F-18BD219EF322}</a:tableStyleId>
              </a:tblPr>
              <a:tblGrid>
                <a:gridCol w="1433322">
                  <a:extLst>
                    <a:ext uri="{9D8B030D-6E8A-4147-A177-3AD203B41FA5}">
                      <a16:colId xmlns:a16="http://schemas.microsoft.com/office/drawing/2014/main" val="20000"/>
                    </a:ext>
                  </a:extLst>
                </a:gridCol>
                <a:gridCol w="555498">
                  <a:extLst>
                    <a:ext uri="{9D8B030D-6E8A-4147-A177-3AD203B41FA5}">
                      <a16:colId xmlns:a16="http://schemas.microsoft.com/office/drawing/2014/main" val="20001"/>
                    </a:ext>
                  </a:extLst>
                </a:gridCol>
                <a:gridCol w="781812">
                  <a:extLst>
                    <a:ext uri="{9D8B030D-6E8A-4147-A177-3AD203B41FA5}">
                      <a16:colId xmlns:a16="http://schemas.microsoft.com/office/drawing/2014/main" val="20002"/>
                    </a:ext>
                  </a:extLst>
                </a:gridCol>
                <a:gridCol w="747522">
                  <a:extLst>
                    <a:ext uri="{9D8B030D-6E8A-4147-A177-3AD203B41FA5}">
                      <a16:colId xmlns:a16="http://schemas.microsoft.com/office/drawing/2014/main" val="20003"/>
                    </a:ext>
                  </a:extLst>
                </a:gridCol>
                <a:gridCol w="2652857">
                  <a:extLst>
                    <a:ext uri="{9D8B030D-6E8A-4147-A177-3AD203B41FA5}">
                      <a16:colId xmlns:a16="http://schemas.microsoft.com/office/drawing/2014/main" val="20004"/>
                    </a:ext>
                  </a:extLst>
                </a:gridCol>
              </a:tblGrid>
              <a:tr h="388620">
                <a:tc>
                  <a:txBody>
                    <a:bodyPr/>
                    <a:lstStyle/>
                    <a:p>
                      <a:pPr algn="l"/>
                      <a:r>
                        <a:rPr lang="en-GB" sz="1100" dirty="0"/>
                        <a:t>Disciplines</a:t>
                      </a:r>
                      <a:endParaRPr lang="en-GB" sz="1100" b="1" dirty="0"/>
                    </a:p>
                  </a:txBody>
                  <a:tcPr marL="68580" marR="68580" marT="34290" marB="34290"/>
                </a:tc>
                <a:tc>
                  <a:txBody>
                    <a:bodyPr/>
                    <a:lstStyle/>
                    <a:p>
                      <a:pPr algn="ctr"/>
                      <a:r>
                        <a:rPr lang="en-GB" sz="1100" dirty="0"/>
                        <a:t>1973</a:t>
                      </a:r>
                    </a:p>
                  </a:txBody>
                  <a:tcPr marL="68580" marR="68580" marT="34290" marB="34290"/>
                </a:tc>
                <a:tc>
                  <a:txBody>
                    <a:bodyPr/>
                    <a:lstStyle/>
                    <a:p>
                      <a:pPr algn="ctr"/>
                      <a:r>
                        <a:rPr lang="en-GB" sz="1100" dirty="0"/>
                        <a:t>Mid</a:t>
                      </a:r>
                      <a:r>
                        <a:rPr lang="en-GB" sz="1100" baseline="0" dirty="0"/>
                        <a:t> </a:t>
                      </a:r>
                      <a:r>
                        <a:rPr lang="en-GB" sz="1100" dirty="0"/>
                        <a:t>1990s</a:t>
                      </a:r>
                    </a:p>
                  </a:txBody>
                  <a:tcPr marL="68580" marR="68580" marT="34290" marB="34290"/>
                </a:tc>
                <a:tc>
                  <a:txBody>
                    <a:bodyPr/>
                    <a:lstStyle/>
                    <a:p>
                      <a:pPr marL="0" marR="0" indent="0" algn="ctr" defTabSz="456798" rtl="0" eaLnBrk="1" fontAlgn="auto" latinLnBrk="0" hangingPunct="1">
                        <a:lnSpc>
                          <a:spcPct val="100000"/>
                        </a:lnSpc>
                        <a:spcBef>
                          <a:spcPts val="0"/>
                        </a:spcBef>
                        <a:spcAft>
                          <a:spcPts val="0"/>
                        </a:spcAft>
                        <a:buClrTx/>
                        <a:buSzTx/>
                        <a:buFontTx/>
                        <a:buNone/>
                        <a:tabLst/>
                        <a:defRPr/>
                      </a:pPr>
                      <a:r>
                        <a:rPr lang="en-GB" sz="1100" dirty="0"/>
                        <a:t>2013</a:t>
                      </a:r>
                    </a:p>
                  </a:txBody>
                  <a:tcPr marL="68580" marR="68580" marT="34290" marB="34290"/>
                </a:tc>
                <a:tc>
                  <a:txBody>
                    <a:bodyPr/>
                    <a:lstStyle/>
                    <a:p>
                      <a:pPr algn="ctr"/>
                      <a:r>
                        <a:rPr lang="en-GB" sz="1100" dirty="0"/>
                        <a:t>Relative Share</a:t>
                      </a:r>
                      <a:br>
                        <a:rPr lang="en-GB" sz="1100" dirty="0"/>
                      </a:br>
                      <a:r>
                        <a:rPr lang="en-GB" sz="1100" dirty="0"/>
                        <a:t>2013</a:t>
                      </a:r>
                    </a:p>
                  </a:txBody>
                  <a:tcPr marL="68580" marR="68580" marT="34290" marB="34290"/>
                </a:tc>
                <a:extLst>
                  <a:ext uri="{0D108BD9-81ED-4DB2-BD59-A6C34878D82A}">
                    <a16:rowId xmlns:a16="http://schemas.microsoft.com/office/drawing/2014/main" val="10000"/>
                  </a:ext>
                </a:extLst>
              </a:tr>
              <a:tr h="548640">
                <a:tc>
                  <a:txBody>
                    <a:bodyPr/>
                    <a:lstStyle/>
                    <a:p>
                      <a:pPr algn="l"/>
                      <a:r>
                        <a:rPr lang="en-GB" sz="1100" dirty="0"/>
                        <a:t>Natural</a:t>
                      </a:r>
                      <a:r>
                        <a:rPr lang="en-GB" sz="1100" baseline="0" dirty="0"/>
                        <a:t> and Medical Sciences</a:t>
                      </a:r>
                      <a:endParaRPr lang="en-GB" sz="1100" b="1" dirty="0"/>
                    </a:p>
                  </a:txBody>
                  <a:tcPr marL="68580" marR="68580" marT="34290" marB="34290"/>
                </a:tc>
                <a:tc>
                  <a:txBody>
                    <a:bodyPr/>
                    <a:lstStyle/>
                    <a:p>
                      <a:pPr algn="ctr"/>
                      <a:r>
                        <a:rPr lang="en-GB" sz="1100" dirty="0"/>
                        <a:t>20%</a:t>
                      </a:r>
                    </a:p>
                  </a:txBody>
                  <a:tcPr marL="68580" marR="68580" marT="34290" marB="34290"/>
                </a:tc>
                <a:tc>
                  <a:txBody>
                    <a:bodyPr/>
                    <a:lstStyle/>
                    <a:p>
                      <a:pPr algn="ctr"/>
                      <a:r>
                        <a:rPr lang="en-GB" sz="1100" dirty="0"/>
                        <a:t>30%</a:t>
                      </a:r>
                    </a:p>
                  </a:txBody>
                  <a:tcPr marL="68580" marR="68580" marT="34290" marB="34290"/>
                </a:tc>
                <a:tc>
                  <a:txBody>
                    <a:bodyPr/>
                    <a:lstStyle/>
                    <a:p>
                      <a:pPr marL="0" marR="0" indent="0" algn="ctr" defTabSz="456798" rtl="0" eaLnBrk="1" fontAlgn="auto" latinLnBrk="0" hangingPunct="1">
                        <a:lnSpc>
                          <a:spcPct val="100000"/>
                        </a:lnSpc>
                        <a:spcBef>
                          <a:spcPts val="0"/>
                        </a:spcBef>
                        <a:spcAft>
                          <a:spcPts val="0"/>
                        </a:spcAft>
                        <a:buClrTx/>
                        <a:buSzTx/>
                        <a:buFontTx/>
                        <a:buNone/>
                        <a:tabLst/>
                        <a:defRPr/>
                      </a:pPr>
                      <a:r>
                        <a:rPr lang="en-GB" sz="1100" dirty="0"/>
                        <a:t>53%</a:t>
                      </a:r>
                    </a:p>
                    <a:p>
                      <a:pPr algn="ctr"/>
                      <a:endParaRPr lang="en-GB" sz="1100" dirty="0"/>
                    </a:p>
                  </a:txBody>
                  <a:tcPr marL="68580" marR="68580" marT="34290" marB="34290"/>
                </a:tc>
                <a:tc>
                  <a:txBody>
                    <a:bodyPr/>
                    <a:lstStyle/>
                    <a:p>
                      <a:pPr marL="285750" indent="-285750">
                        <a:buFont typeface="Arial" panose="020B0604020202020204" pitchFamily="34" charset="0"/>
                        <a:buChar char="•"/>
                      </a:pPr>
                      <a:r>
                        <a:rPr lang="en-GB" sz="1100" dirty="0"/>
                        <a:t>47% by Reed-Elsevier, Springer, Wiley-Blackwell</a:t>
                      </a:r>
                    </a:p>
                    <a:p>
                      <a:pPr marL="285750" indent="-285750">
                        <a:buFont typeface="Arial" panose="020B0604020202020204" pitchFamily="34" charset="0"/>
                        <a:buChar char="•"/>
                      </a:pPr>
                      <a:r>
                        <a:rPr lang="en-GB" sz="1100" dirty="0"/>
                        <a:t>~6% T&amp;F and Am. Chem. Society</a:t>
                      </a:r>
                    </a:p>
                  </a:txBody>
                  <a:tcPr marL="68580" marR="68580" marT="34290" marB="34290"/>
                </a:tc>
                <a:extLst>
                  <a:ext uri="{0D108BD9-81ED-4DB2-BD59-A6C34878D82A}">
                    <a16:rowId xmlns:a16="http://schemas.microsoft.com/office/drawing/2014/main" val="10001"/>
                  </a:ext>
                </a:extLst>
              </a:tr>
              <a:tr h="868680">
                <a:tc>
                  <a:txBody>
                    <a:bodyPr/>
                    <a:lstStyle/>
                    <a:p>
                      <a:pPr algn="l"/>
                      <a:r>
                        <a:rPr lang="en-GB" sz="1100" dirty="0"/>
                        <a:t>Social Sciences &amp; Humanities</a:t>
                      </a:r>
                      <a:endParaRPr lang="en-GB" sz="1100" b="1" dirty="0"/>
                    </a:p>
                  </a:txBody>
                  <a:tcPr marL="68580" marR="68580" marT="34290" marB="34290"/>
                </a:tc>
                <a:tc>
                  <a:txBody>
                    <a:bodyPr/>
                    <a:lstStyle/>
                    <a:p>
                      <a:pPr algn="ctr"/>
                      <a:r>
                        <a:rPr lang="en-GB" sz="1100" dirty="0"/>
                        <a:t>10%</a:t>
                      </a:r>
                    </a:p>
                  </a:txBody>
                  <a:tcPr marL="68580" marR="68580" marT="34290" marB="34290"/>
                </a:tc>
                <a:tc>
                  <a:txBody>
                    <a:bodyPr/>
                    <a:lstStyle/>
                    <a:p>
                      <a:pPr algn="ctr"/>
                      <a:r>
                        <a:rPr lang="en-GB" sz="1100" dirty="0"/>
                        <a:t>15%</a:t>
                      </a:r>
                    </a:p>
                  </a:txBody>
                  <a:tcPr marL="68580" marR="68580" marT="34290" marB="34290"/>
                </a:tc>
                <a:tc>
                  <a:txBody>
                    <a:bodyPr/>
                    <a:lstStyle/>
                    <a:p>
                      <a:pPr algn="ctr"/>
                      <a:r>
                        <a:rPr lang="en-GB" sz="1100" dirty="0"/>
                        <a:t>51%</a:t>
                      </a:r>
                    </a:p>
                  </a:txBody>
                  <a:tcPr marL="68580" marR="68580" marT="34290" marB="34290"/>
                </a:tc>
                <a:tc>
                  <a:txBody>
                    <a:bodyPr/>
                    <a:lstStyle/>
                    <a:p>
                      <a:pPr marL="285750" indent="-285750">
                        <a:buFont typeface="Arial" panose="020B0604020202020204" pitchFamily="34" charset="0"/>
                        <a:buChar char="•"/>
                      </a:pPr>
                      <a:r>
                        <a:rPr lang="en-GB" sz="1100" dirty="0"/>
                        <a:t>Elsevier 16.4%</a:t>
                      </a:r>
                    </a:p>
                    <a:p>
                      <a:pPr marL="285750" indent="-285750">
                        <a:buFont typeface="Arial" panose="020B0604020202020204" pitchFamily="34" charset="0"/>
                        <a:buChar char="•"/>
                      </a:pPr>
                      <a:r>
                        <a:rPr lang="en-GB" sz="1100" dirty="0"/>
                        <a:t>T&amp;F</a:t>
                      </a:r>
                      <a:r>
                        <a:rPr lang="en-GB" sz="1100" baseline="0" dirty="0"/>
                        <a:t> 12.4%</a:t>
                      </a:r>
                    </a:p>
                    <a:p>
                      <a:pPr marL="285750" indent="-285750">
                        <a:buFont typeface="Arial" panose="020B0604020202020204" pitchFamily="34" charset="0"/>
                        <a:buChar char="•"/>
                      </a:pPr>
                      <a:r>
                        <a:rPr lang="en-GB" sz="1100" baseline="0" dirty="0"/>
                        <a:t>Wiley-Blackwell 12.1%</a:t>
                      </a:r>
                    </a:p>
                    <a:p>
                      <a:pPr marL="285750" indent="-285750">
                        <a:buFont typeface="Arial" panose="020B0604020202020204" pitchFamily="34" charset="0"/>
                        <a:buChar char="•"/>
                      </a:pPr>
                      <a:r>
                        <a:rPr lang="en-GB" sz="1100" baseline="0" dirty="0"/>
                        <a:t>Springer 7.1%</a:t>
                      </a:r>
                    </a:p>
                    <a:p>
                      <a:pPr marL="285750" indent="-285750">
                        <a:buFont typeface="Arial" panose="020B0604020202020204" pitchFamily="34" charset="0"/>
                        <a:buChar char="•"/>
                      </a:pPr>
                      <a:r>
                        <a:rPr lang="en-GB" sz="1100" baseline="0" dirty="0"/>
                        <a:t>Sage 6.4%</a:t>
                      </a:r>
                      <a:endParaRPr lang="en-GB" sz="1100" dirty="0"/>
                    </a:p>
                  </a:txBody>
                  <a:tcPr marL="68580" marR="68580" marT="34290" marB="34290"/>
                </a:tc>
                <a:extLst>
                  <a:ext uri="{0D108BD9-81ED-4DB2-BD59-A6C34878D82A}">
                    <a16:rowId xmlns:a16="http://schemas.microsoft.com/office/drawing/2014/main" val="10002"/>
                  </a:ext>
                </a:extLst>
              </a:tr>
            </a:tbl>
          </a:graphicData>
        </a:graphic>
      </p:graphicFrame>
      <p:sp>
        <p:nvSpPr>
          <p:cNvPr id="8" name="Text Box 4"/>
          <p:cNvSpPr txBox="1">
            <a:spLocks noChangeArrowheads="1"/>
          </p:cNvSpPr>
          <p:nvPr/>
        </p:nvSpPr>
        <p:spPr bwMode="auto">
          <a:xfrm>
            <a:off x="1538007" y="4311464"/>
            <a:ext cx="6076390" cy="458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en-US" altLang="en-US" sz="794" i="1" dirty="0" err="1">
                <a:solidFill>
                  <a:schemeClr val="tx1">
                    <a:lumMod val="50000"/>
                    <a:lumOff val="50000"/>
                  </a:schemeClr>
                </a:solidFill>
                <a:latin typeface="Calibri Regular"/>
              </a:rPr>
              <a:t>Larivière</a:t>
            </a:r>
            <a:r>
              <a:rPr lang="en-US" altLang="en-US" sz="794" i="1" dirty="0">
                <a:solidFill>
                  <a:schemeClr val="tx1">
                    <a:lumMod val="50000"/>
                    <a:lumOff val="50000"/>
                  </a:schemeClr>
                </a:solidFill>
                <a:latin typeface="Calibri Regular"/>
              </a:rPr>
              <a:t> V, </a:t>
            </a:r>
            <a:r>
              <a:rPr lang="en-US" altLang="en-US" sz="794" i="1" dirty="0" err="1">
                <a:solidFill>
                  <a:schemeClr val="tx1">
                    <a:lumMod val="50000"/>
                    <a:lumOff val="50000"/>
                  </a:schemeClr>
                </a:solidFill>
                <a:latin typeface="Calibri Regular"/>
              </a:rPr>
              <a:t>Haustein</a:t>
            </a:r>
            <a:r>
              <a:rPr lang="en-US" altLang="en-US" sz="794" i="1" dirty="0">
                <a:solidFill>
                  <a:schemeClr val="tx1">
                    <a:lumMod val="50000"/>
                    <a:lumOff val="50000"/>
                  </a:schemeClr>
                </a:solidFill>
                <a:latin typeface="Calibri Regular"/>
              </a:rPr>
              <a:t> S, </a:t>
            </a:r>
            <a:r>
              <a:rPr lang="en-US" altLang="en-US" sz="794" i="1" dirty="0" err="1">
                <a:solidFill>
                  <a:schemeClr val="tx1">
                    <a:lumMod val="50000"/>
                    <a:lumOff val="50000"/>
                  </a:schemeClr>
                </a:solidFill>
                <a:latin typeface="Calibri Regular"/>
              </a:rPr>
              <a:t>Mongeon</a:t>
            </a:r>
            <a:r>
              <a:rPr lang="en-US" altLang="en-US" sz="794" i="1" dirty="0">
                <a:solidFill>
                  <a:schemeClr val="tx1">
                    <a:lumMod val="50000"/>
                    <a:lumOff val="50000"/>
                  </a:schemeClr>
                </a:solidFill>
                <a:latin typeface="Calibri Regular"/>
              </a:rPr>
              <a:t> P (2015) The Oligopoly of Academic Publishers in the Digital Era. PLOS ONE 10(6): e0127502. doi:10.1371/journal.pone.0127502</a:t>
            </a:r>
          </a:p>
          <a:p>
            <a:r>
              <a:rPr lang="en-US" altLang="en-US" sz="794" i="1" dirty="0">
                <a:solidFill>
                  <a:schemeClr val="tx1">
                    <a:lumMod val="50000"/>
                    <a:lumOff val="50000"/>
                  </a:schemeClr>
                </a:solidFill>
                <a:latin typeface="Calibri Regular"/>
                <a:hlinkClick r:id="rId2"/>
              </a:rPr>
              <a:t>http://journals.plos.org/plosone/article?id=10.1371/journal.pone.0127502</a:t>
            </a:r>
            <a:r>
              <a:rPr lang="en-US" altLang="en-US" sz="794" i="1" dirty="0">
                <a:solidFill>
                  <a:schemeClr val="tx1">
                    <a:lumMod val="50000"/>
                    <a:lumOff val="50000"/>
                  </a:schemeClr>
                </a:solidFill>
                <a:latin typeface="Calibri Regular"/>
              </a:rPr>
              <a:t> </a:t>
            </a:r>
          </a:p>
        </p:txBody>
      </p:sp>
      <p:sp>
        <p:nvSpPr>
          <p:cNvPr id="9" name="Title 1">
            <a:extLst>
              <a:ext uri="{FF2B5EF4-FFF2-40B4-BE49-F238E27FC236}">
                <a16:creationId xmlns:a16="http://schemas.microsoft.com/office/drawing/2014/main" id="{6C541021-64FC-2B42-A3C7-DFF656E704EB}"/>
              </a:ext>
            </a:extLst>
          </p:cNvPr>
          <p:cNvSpPr>
            <a:spLocks noGrp="1"/>
          </p:cNvSpPr>
          <p:nvPr>
            <p:ph type="title"/>
          </p:nvPr>
        </p:nvSpPr>
        <p:spPr/>
        <p:txBody>
          <a:bodyPr>
            <a:noAutofit/>
          </a:bodyPr>
          <a:lstStyle/>
          <a:p>
            <a:pPr algn="r"/>
            <a:r>
              <a:rPr lang="en-GB" dirty="0">
                <a:solidFill>
                  <a:schemeClr val="tx1"/>
                </a:solidFill>
              </a:rPr>
              <a:t>The Oligopoly of Academic Publishers</a:t>
            </a:r>
            <a:br>
              <a:rPr lang="en-GB" dirty="0">
                <a:solidFill>
                  <a:schemeClr val="tx1"/>
                </a:solidFill>
              </a:rPr>
            </a:br>
            <a:r>
              <a:rPr lang="en-GB" dirty="0">
                <a:solidFill>
                  <a:schemeClr val="tx1"/>
                </a:solidFill>
              </a:rPr>
              <a:t>in the Digital Era</a:t>
            </a:r>
            <a:endParaRPr lang="en-US" dirty="0">
              <a:solidFill>
                <a:schemeClr val="tx1"/>
              </a:solidFill>
            </a:endParaRPr>
          </a:p>
        </p:txBody>
      </p:sp>
    </p:spTree>
    <p:extLst>
      <p:ext uri="{BB962C8B-B14F-4D97-AF65-F5344CB8AC3E}">
        <p14:creationId xmlns:p14="http://schemas.microsoft.com/office/powerpoint/2010/main" val="1414554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44580"/>
            <a:ext cx="8520600" cy="572700"/>
          </a:xfrm>
        </p:spPr>
        <p:txBody>
          <a:bodyPr/>
          <a:lstStyle/>
          <a:p>
            <a:pPr algn="r"/>
            <a:r>
              <a:rPr lang="en-US" dirty="0"/>
              <a:t>Open Access by publisher</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24110" y="719369"/>
            <a:ext cx="7221027" cy="4083319"/>
          </a:xfrm>
          <a:prstGeom prst="rect">
            <a:avLst/>
          </a:prstGeom>
        </p:spPr>
      </p:pic>
      <p:sp>
        <p:nvSpPr>
          <p:cNvPr id="4" name="TextBox 3"/>
          <p:cNvSpPr txBox="1"/>
          <p:nvPr/>
        </p:nvSpPr>
        <p:spPr>
          <a:xfrm>
            <a:off x="111035" y="4781004"/>
            <a:ext cx="6857999" cy="300082"/>
          </a:xfrm>
          <a:prstGeom prst="rect">
            <a:avLst/>
          </a:prstGeom>
          <a:noFill/>
        </p:spPr>
        <p:txBody>
          <a:bodyPr wrap="square" rtlCol="0">
            <a:spAutoFit/>
          </a:bodyPr>
          <a:lstStyle/>
          <a:p>
            <a:r>
              <a:rPr lang="en-US" sz="675" dirty="0">
                <a:solidFill>
                  <a:schemeClr val="bg2"/>
                </a:solidFill>
                <a:latin typeface="Calibri Regular"/>
              </a:rPr>
              <a:t>CC BY </a:t>
            </a:r>
            <a:r>
              <a:rPr lang="en-US" sz="675" dirty="0" err="1">
                <a:solidFill>
                  <a:schemeClr val="bg2"/>
                </a:solidFill>
                <a:latin typeface="Calibri Regular"/>
              </a:rPr>
              <a:t>Piwowar</a:t>
            </a:r>
            <a:r>
              <a:rPr lang="en-US" sz="675" dirty="0">
                <a:solidFill>
                  <a:schemeClr val="bg2"/>
                </a:solidFill>
                <a:latin typeface="Calibri Regular"/>
              </a:rPr>
              <a:t> H, </a:t>
            </a:r>
            <a:r>
              <a:rPr lang="en-US" sz="675" dirty="0" err="1">
                <a:solidFill>
                  <a:schemeClr val="bg2"/>
                </a:solidFill>
                <a:latin typeface="Calibri Regular"/>
              </a:rPr>
              <a:t>Priem</a:t>
            </a:r>
            <a:r>
              <a:rPr lang="en-US" sz="675" dirty="0">
                <a:solidFill>
                  <a:schemeClr val="bg2"/>
                </a:solidFill>
                <a:latin typeface="Calibri Regular"/>
              </a:rPr>
              <a:t> J, </a:t>
            </a:r>
            <a:r>
              <a:rPr lang="en-US" sz="675" dirty="0" err="1">
                <a:solidFill>
                  <a:schemeClr val="bg2"/>
                </a:solidFill>
                <a:latin typeface="Calibri Regular"/>
              </a:rPr>
              <a:t>Larivière</a:t>
            </a:r>
            <a:r>
              <a:rPr lang="en-US" sz="675" dirty="0">
                <a:solidFill>
                  <a:schemeClr val="bg2"/>
                </a:solidFill>
                <a:latin typeface="Calibri Regular"/>
              </a:rPr>
              <a:t> V, </a:t>
            </a:r>
            <a:r>
              <a:rPr lang="en-US" sz="675" dirty="0" err="1">
                <a:solidFill>
                  <a:schemeClr val="bg2"/>
                </a:solidFill>
                <a:latin typeface="Calibri Regular"/>
              </a:rPr>
              <a:t>Alperin</a:t>
            </a:r>
            <a:r>
              <a:rPr lang="en-US" sz="675" dirty="0">
                <a:solidFill>
                  <a:schemeClr val="bg2"/>
                </a:solidFill>
                <a:latin typeface="Calibri Regular"/>
              </a:rPr>
              <a:t> JP, Matthias L, Norlander B, Farley A, West J, </a:t>
            </a:r>
            <a:r>
              <a:rPr lang="en-US" sz="675" dirty="0" err="1">
                <a:solidFill>
                  <a:schemeClr val="bg2"/>
                </a:solidFill>
                <a:latin typeface="Calibri Regular"/>
              </a:rPr>
              <a:t>Haustein</a:t>
            </a:r>
            <a:r>
              <a:rPr lang="en-US" sz="675" dirty="0">
                <a:solidFill>
                  <a:schemeClr val="bg2"/>
                </a:solidFill>
                <a:latin typeface="Calibri Regular"/>
              </a:rPr>
              <a:t> S. (2017) The State of OA: A large-scale analysis of the prevalence and impact of Open Access articles. </a:t>
            </a:r>
            <a:r>
              <a:rPr lang="en-US" sz="675" dirty="0" err="1">
                <a:solidFill>
                  <a:schemeClr val="bg2"/>
                </a:solidFill>
                <a:latin typeface="Calibri Regular"/>
              </a:rPr>
              <a:t>PeerJ</a:t>
            </a:r>
            <a:r>
              <a:rPr lang="en-US" sz="675" dirty="0">
                <a:solidFill>
                  <a:schemeClr val="bg2"/>
                </a:solidFill>
                <a:latin typeface="Calibri Regular"/>
              </a:rPr>
              <a:t> Preprints 5:e3119v1 </a:t>
            </a:r>
            <a:r>
              <a:rPr lang="en-US" sz="675" dirty="0">
                <a:solidFill>
                  <a:schemeClr val="bg2"/>
                </a:solidFill>
                <a:latin typeface="Calibri Regular"/>
                <a:hlinkClick r:id="rId3"/>
              </a:rPr>
              <a:t>https://doi.org/10.7287/peerj.preprints.3119v1</a:t>
            </a:r>
            <a:r>
              <a:rPr lang="en-US" sz="675" dirty="0">
                <a:solidFill>
                  <a:schemeClr val="bg2"/>
                </a:solidFill>
                <a:latin typeface="Calibri Regular"/>
              </a:rPr>
              <a:t> </a:t>
            </a:r>
          </a:p>
        </p:txBody>
      </p:sp>
    </p:spTree>
    <p:extLst>
      <p:ext uri="{BB962C8B-B14F-4D97-AF65-F5344CB8AC3E}">
        <p14:creationId xmlns:p14="http://schemas.microsoft.com/office/powerpoint/2010/main" val="2982052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8FB3F-9C26-3943-B52F-73216756AF1B}"/>
              </a:ext>
            </a:extLst>
          </p:cNvPr>
          <p:cNvSpPr>
            <a:spLocks noGrp="1"/>
          </p:cNvSpPr>
          <p:nvPr>
            <p:ph type="title"/>
          </p:nvPr>
        </p:nvSpPr>
        <p:spPr>
          <a:xfrm>
            <a:off x="603465" y="857251"/>
            <a:ext cx="3379451" cy="3270739"/>
          </a:xfrm>
        </p:spPr>
        <p:txBody>
          <a:bodyPr>
            <a:normAutofit fontScale="90000"/>
          </a:bodyPr>
          <a:lstStyle/>
          <a:p>
            <a:pPr algn="ctr"/>
            <a:r>
              <a:rPr lang="en-GB" sz="2700" dirty="0">
                <a:solidFill>
                  <a:schemeClr val="tx1">
                    <a:lumMod val="65000"/>
                    <a:lumOff val="35000"/>
                  </a:schemeClr>
                </a:solidFill>
                <a:latin typeface="+mn-lt"/>
              </a:rPr>
              <a:t>Of the top-20 biggest publishers with citation data,</a:t>
            </a:r>
            <a:r>
              <a:rPr lang="en-GB" sz="2700" dirty="0">
                <a:solidFill>
                  <a:srgbClr val="C00000"/>
                </a:solidFill>
                <a:latin typeface="+mn-lt"/>
              </a:rPr>
              <a:t> all but five </a:t>
            </a:r>
            <a:r>
              <a:rPr lang="en-GB" sz="2700" dirty="0">
                <a:solidFill>
                  <a:schemeClr val="tx1">
                    <a:lumMod val="65000"/>
                    <a:lumOff val="35000"/>
                  </a:schemeClr>
                </a:solidFill>
                <a:latin typeface="+mn-lt"/>
              </a:rPr>
              <a:t>now make these data open via </a:t>
            </a:r>
            <a:r>
              <a:rPr lang="en-GB" sz="2700" dirty="0" err="1">
                <a:solidFill>
                  <a:schemeClr val="tx1">
                    <a:lumMod val="65000"/>
                    <a:lumOff val="35000"/>
                  </a:schemeClr>
                </a:solidFill>
                <a:latin typeface="+mn-lt"/>
              </a:rPr>
              <a:t>Crossref</a:t>
            </a:r>
            <a:r>
              <a:rPr lang="en-GB" sz="2700" dirty="0">
                <a:solidFill>
                  <a:schemeClr val="tx1">
                    <a:lumMod val="65000"/>
                    <a:lumOff val="35000"/>
                  </a:schemeClr>
                </a:solidFill>
                <a:latin typeface="+mn-lt"/>
              </a:rPr>
              <a:t>.</a:t>
            </a:r>
            <a:br>
              <a:rPr lang="en-GB" sz="2700" dirty="0">
                <a:solidFill>
                  <a:schemeClr val="tx1">
                    <a:lumMod val="65000"/>
                    <a:lumOff val="35000"/>
                  </a:schemeClr>
                </a:solidFill>
                <a:latin typeface="+mn-lt"/>
              </a:rPr>
            </a:br>
            <a:br>
              <a:rPr lang="en-GB" sz="2700" dirty="0">
                <a:solidFill>
                  <a:schemeClr val="tx1">
                    <a:lumMod val="65000"/>
                    <a:lumOff val="35000"/>
                  </a:schemeClr>
                </a:solidFill>
                <a:latin typeface="+mn-lt"/>
              </a:rPr>
            </a:br>
            <a:r>
              <a:rPr lang="en-GB" sz="2700" dirty="0">
                <a:solidFill>
                  <a:schemeClr val="tx1">
                    <a:lumMod val="65000"/>
                    <a:lumOff val="35000"/>
                  </a:schemeClr>
                </a:solidFill>
                <a:latin typeface="+mn-lt"/>
              </a:rPr>
              <a:t>Three represent Scholarly Societies… </a:t>
            </a:r>
            <a:br>
              <a:rPr lang="en-GB" sz="2700" dirty="0">
                <a:solidFill>
                  <a:schemeClr val="tx1">
                    <a:lumMod val="65000"/>
                    <a:lumOff val="35000"/>
                  </a:schemeClr>
                </a:solidFill>
                <a:latin typeface="+mn-lt"/>
              </a:rPr>
            </a:br>
            <a:endParaRPr lang="en-US" sz="2700" dirty="0">
              <a:solidFill>
                <a:schemeClr val="tx1">
                  <a:lumMod val="65000"/>
                  <a:lumOff val="35000"/>
                </a:schemeClr>
              </a:solidFill>
              <a:latin typeface="+mn-lt"/>
            </a:endParaRPr>
          </a:p>
        </p:txBody>
      </p:sp>
      <p:pic>
        <p:nvPicPr>
          <p:cNvPr id="6" name="Content Placeholder 5">
            <a:extLst>
              <a:ext uri="{FF2B5EF4-FFF2-40B4-BE49-F238E27FC236}">
                <a16:creationId xmlns:a16="http://schemas.microsoft.com/office/drawing/2014/main" id="{F084D3E5-7A3D-414F-B1F1-FF7C4AE35E4A}"/>
              </a:ext>
            </a:extLst>
          </p:cNvPr>
          <p:cNvPicPr>
            <a:picLocks noGrp="1" noChangeAspect="1"/>
          </p:cNvPicPr>
          <p:nvPr>
            <p:ph idx="1"/>
          </p:nvPr>
        </p:nvPicPr>
        <p:blipFill>
          <a:blip r:embed="rId2"/>
          <a:stretch>
            <a:fillRect/>
          </a:stretch>
        </p:blipFill>
        <p:spPr>
          <a:xfrm>
            <a:off x="5062263" y="651364"/>
            <a:ext cx="2811248" cy="3995863"/>
          </a:xfrm>
        </p:spPr>
      </p:pic>
      <p:pic>
        <p:nvPicPr>
          <p:cNvPr id="4" name="Picture 2" descr="I4OC large">
            <a:extLst>
              <a:ext uri="{FF2B5EF4-FFF2-40B4-BE49-F238E27FC236}">
                <a16:creationId xmlns:a16="http://schemas.microsoft.com/office/drawing/2014/main" id="{1C01DEB4-7B71-9E4F-B2E3-CBED2E43EA5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793" y="4363937"/>
            <a:ext cx="1169343" cy="779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0160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5244306" cy="3872718"/>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28133" y="886017"/>
            <a:ext cx="4308479" cy="4129215"/>
          </a:xfrm>
          <a:prstGeom prst="rect">
            <a:avLst/>
          </a:prstGeom>
          <a:ln w="22225">
            <a:solidFill>
              <a:schemeClr val="accent5">
                <a:lumMod val="75000"/>
              </a:schemeClr>
            </a:solidFill>
          </a:ln>
          <a:scene3d>
            <a:camera prst="orthographicFront"/>
            <a:lightRig rig="threePt" dir="t"/>
          </a:scene3d>
          <a:sp3d/>
        </p:spPr>
      </p:pic>
    </p:spTree>
    <p:extLst>
      <p:ext uri="{BB962C8B-B14F-4D97-AF65-F5344CB8AC3E}">
        <p14:creationId xmlns:p14="http://schemas.microsoft.com/office/powerpoint/2010/main" val="575382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2C4C015F-ACE4-1042-BDCD-7D9131895725}"/>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05668" y="284760"/>
            <a:ext cx="4487440" cy="4740045"/>
          </a:xfrm>
          <a:prstGeom prst="rect">
            <a:avLst/>
          </a:prstGeom>
        </p:spPr>
      </p:pic>
      <p:sp>
        <p:nvSpPr>
          <p:cNvPr id="3" name="Title 1">
            <a:extLst>
              <a:ext uri="{FF2B5EF4-FFF2-40B4-BE49-F238E27FC236}">
                <a16:creationId xmlns:a16="http://schemas.microsoft.com/office/drawing/2014/main" id="{DCE7B577-57C4-3B4C-A100-854F030F3B66}"/>
              </a:ext>
            </a:extLst>
          </p:cNvPr>
          <p:cNvSpPr txBox="1">
            <a:spLocks/>
          </p:cNvSpPr>
          <p:nvPr/>
        </p:nvSpPr>
        <p:spPr>
          <a:xfrm>
            <a:off x="66664" y="3719145"/>
            <a:ext cx="4160960" cy="1200151"/>
          </a:xfrm>
          <a:prstGeom prst="rect">
            <a:avLst/>
          </a:prstGeom>
        </p:spPr>
        <p:txBody>
          <a:bodyPr anchor="t">
            <a:noAutofit/>
          </a:bodyPr>
          <a:lstStyle>
            <a:lvl1pPr algn="l" defTabSz="342900" rtl="0" eaLnBrk="1" latinLnBrk="0" hangingPunct="1">
              <a:spcBef>
                <a:spcPct val="0"/>
              </a:spcBef>
              <a:buNone/>
              <a:defRPr sz="2400" kern="1200">
                <a:solidFill>
                  <a:schemeClr val="accent2">
                    <a:lumMod val="75000"/>
                  </a:schemeClr>
                </a:solidFill>
                <a:latin typeface="Century Gothic"/>
                <a:ea typeface="+mj-ea"/>
                <a:cs typeface="+mj-cs"/>
              </a:defRPr>
            </a:lvl1pPr>
          </a:lstStyle>
          <a:p>
            <a:pPr algn="ctr"/>
            <a:r>
              <a:rPr lang="en-US" sz="1351" b="1" dirty="0">
                <a:solidFill>
                  <a:srgbClr val="467A90"/>
                </a:solidFill>
                <a:latin typeface="+mn-lt"/>
                <a:ea typeface="Calibri" charset="0"/>
                <a:cs typeface="Calibri" charset="0"/>
              </a:rPr>
              <a:t>most of the data needed to support Open Science is controlled by commercial companies, both big and small. This growing reliance on a handful of companies to provide proprietary analytics and decision tools for research funders and universities poses serious risks for the future</a:t>
            </a:r>
          </a:p>
        </p:txBody>
      </p:sp>
      <p:sp>
        <p:nvSpPr>
          <p:cNvPr id="4" name="Title 1">
            <a:extLst>
              <a:ext uri="{FF2B5EF4-FFF2-40B4-BE49-F238E27FC236}">
                <a16:creationId xmlns:a16="http://schemas.microsoft.com/office/drawing/2014/main" id="{520A6CDE-7162-3C48-9C31-1C2EA59E9B5F}"/>
              </a:ext>
            </a:extLst>
          </p:cNvPr>
          <p:cNvSpPr txBox="1">
            <a:spLocks/>
          </p:cNvSpPr>
          <p:nvPr/>
        </p:nvSpPr>
        <p:spPr>
          <a:xfrm>
            <a:off x="66665" y="10123"/>
            <a:ext cx="4339004" cy="3695835"/>
          </a:xfrm>
          <a:prstGeom prst="rect">
            <a:avLst/>
          </a:prstGeom>
        </p:spPr>
        <p:txBody>
          <a:bodyPr anchor="t">
            <a:noAutofit/>
          </a:bodyPr>
          <a:lstStyle>
            <a:lvl1pPr algn="l" defTabSz="342900" rtl="0" eaLnBrk="1" latinLnBrk="0" hangingPunct="1">
              <a:spcBef>
                <a:spcPct val="0"/>
              </a:spcBef>
              <a:buNone/>
              <a:defRPr sz="2400" kern="1200">
                <a:solidFill>
                  <a:schemeClr val="accent2">
                    <a:lumMod val="75000"/>
                  </a:schemeClr>
                </a:solidFill>
                <a:latin typeface="Century Gothic"/>
                <a:ea typeface="+mj-ea"/>
                <a:cs typeface="+mj-cs"/>
              </a:defRPr>
            </a:lvl1pPr>
          </a:lstStyle>
          <a:p>
            <a:r>
              <a:rPr lang="en-US" sz="1351" b="1" dirty="0">
                <a:solidFill>
                  <a:srgbClr val="467A90"/>
                </a:solidFill>
                <a:latin typeface="+mn-lt"/>
                <a:ea typeface="Calibri" charset="0"/>
                <a:cs typeface="Calibri" charset="0"/>
              </a:rPr>
              <a:t>Open Source</a:t>
            </a:r>
          </a:p>
          <a:p>
            <a:pPr marL="160731" indent="-160731">
              <a:buFont typeface="Arial" charset="0"/>
              <a:buChar char="•"/>
            </a:pPr>
            <a:r>
              <a:rPr lang="en-US" sz="1351" dirty="0">
                <a:solidFill>
                  <a:schemeClr val="bg2">
                    <a:lumMod val="50000"/>
                  </a:schemeClr>
                </a:solidFill>
                <a:latin typeface="+mn-lt"/>
                <a:ea typeface="Calibri" charset="0"/>
                <a:cs typeface="Calibri" charset="0"/>
              </a:rPr>
              <a:t>prevents monopolistic control </a:t>
            </a:r>
          </a:p>
          <a:p>
            <a:pPr marL="160731" indent="-160731">
              <a:buFont typeface="Arial" charset="0"/>
              <a:buChar char="•"/>
            </a:pPr>
            <a:r>
              <a:rPr lang="en-US" sz="1351" dirty="0">
                <a:solidFill>
                  <a:schemeClr val="bg2">
                    <a:lumMod val="50000"/>
                  </a:schemeClr>
                </a:solidFill>
                <a:latin typeface="+mn-lt"/>
                <a:ea typeface="Calibri" charset="0"/>
                <a:cs typeface="Calibri" charset="0"/>
              </a:rPr>
              <a:t>requires an active community of users and service providers to develop and maintain infrastructure</a:t>
            </a:r>
          </a:p>
          <a:p>
            <a:endParaRPr lang="en-US" sz="1351" b="1" dirty="0">
              <a:solidFill>
                <a:srgbClr val="467A90"/>
              </a:solidFill>
              <a:latin typeface="+mn-lt"/>
              <a:ea typeface="Calibri" charset="0"/>
              <a:cs typeface="Calibri" charset="0"/>
            </a:endParaRPr>
          </a:p>
          <a:p>
            <a:r>
              <a:rPr lang="en-US" sz="1351" b="1" dirty="0">
                <a:solidFill>
                  <a:srgbClr val="467A90"/>
                </a:solidFill>
                <a:latin typeface="+mn-lt"/>
                <a:ea typeface="Calibri" charset="0"/>
                <a:cs typeface="Calibri" charset="0"/>
              </a:rPr>
              <a:t>Open Data</a:t>
            </a:r>
          </a:p>
          <a:p>
            <a:pPr marL="160731" indent="-160731">
              <a:buFont typeface="Arial" charset="0"/>
              <a:buChar char="•"/>
            </a:pPr>
            <a:r>
              <a:rPr lang="en-US" sz="1351" dirty="0">
                <a:solidFill>
                  <a:schemeClr val="bg2">
                    <a:lumMod val="50000"/>
                  </a:schemeClr>
                </a:solidFill>
                <a:latin typeface="+mn-lt"/>
                <a:ea typeface="Calibri" charset="0"/>
                <a:cs typeface="Calibri" charset="0"/>
              </a:rPr>
              <a:t>metadata about the research process itself, such as funding data, publication and citation data, and “</a:t>
            </a:r>
            <a:r>
              <a:rPr lang="en-US" sz="1351" dirty="0" err="1">
                <a:solidFill>
                  <a:schemeClr val="bg2">
                    <a:lumMod val="50000"/>
                  </a:schemeClr>
                </a:solidFill>
                <a:latin typeface="+mn-lt"/>
                <a:ea typeface="Calibri" charset="0"/>
                <a:cs typeface="Calibri" charset="0"/>
              </a:rPr>
              <a:t>altmetrics</a:t>
            </a:r>
            <a:r>
              <a:rPr lang="en-US" sz="1351" dirty="0">
                <a:solidFill>
                  <a:schemeClr val="bg2">
                    <a:lumMod val="50000"/>
                  </a:schemeClr>
                </a:solidFill>
                <a:latin typeface="+mn-lt"/>
                <a:ea typeface="Calibri" charset="0"/>
                <a:cs typeface="Calibri" charset="0"/>
              </a:rPr>
              <a:t>” data</a:t>
            </a:r>
          </a:p>
          <a:p>
            <a:endParaRPr lang="en-US" sz="1351" dirty="0">
              <a:solidFill>
                <a:schemeClr val="bg2">
                  <a:lumMod val="50000"/>
                </a:schemeClr>
              </a:solidFill>
              <a:latin typeface="+mn-lt"/>
              <a:ea typeface="Calibri" charset="0"/>
              <a:cs typeface="Calibri" charset="0"/>
            </a:endParaRPr>
          </a:p>
          <a:p>
            <a:r>
              <a:rPr lang="en-US" sz="1351" b="1" dirty="0">
                <a:solidFill>
                  <a:srgbClr val="467A90"/>
                </a:solidFill>
                <a:latin typeface="+mn-lt"/>
                <a:ea typeface="Calibri" charset="0"/>
                <a:cs typeface="Calibri" charset="0"/>
              </a:rPr>
              <a:t>Open Integrations</a:t>
            </a:r>
          </a:p>
          <a:p>
            <a:pPr marL="160731" indent="-160731">
              <a:buFont typeface="Arial" charset="0"/>
              <a:buChar char="•"/>
            </a:pPr>
            <a:r>
              <a:rPr lang="en-US" sz="1351" dirty="0">
                <a:solidFill>
                  <a:schemeClr val="bg2">
                    <a:lumMod val="50000"/>
                  </a:schemeClr>
                </a:solidFill>
                <a:latin typeface="+mn-lt"/>
                <a:ea typeface="Calibri" charset="0"/>
                <a:cs typeface="Calibri" charset="0"/>
              </a:rPr>
              <a:t>standard metadata formats and open APIs</a:t>
            </a:r>
          </a:p>
          <a:p>
            <a:endParaRPr lang="en-US" sz="1351" dirty="0">
              <a:solidFill>
                <a:schemeClr val="bg2">
                  <a:lumMod val="50000"/>
                </a:schemeClr>
              </a:solidFill>
              <a:latin typeface="+mn-lt"/>
              <a:ea typeface="Calibri" charset="0"/>
              <a:cs typeface="Calibri" charset="0"/>
            </a:endParaRPr>
          </a:p>
          <a:p>
            <a:r>
              <a:rPr lang="en-US" sz="1351" b="1" dirty="0">
                <a:solidFill>
                  <a:srgbClr val="467A90"/>
                </a:solidFill>
                <a:latin typeface="+mn-lt"/>
                <a:ea typeface="Calibri" charset="0"/>
                <a:cs typeface="Calibri" charset="0"/>
              </a:rPr>
              <a:t>Open Contracts</a:t>
            </a:r>
          </a:p>
          <a:p>
            <a:pPr marL="160731" indent="-160731">
              <a:buFont typeface="Arial" charset="0"/>
              <a:buChar char="•"/>
            </a:pPr>
            <a:r>
              <a:rPr lang="en-US" sz="1351" dirty="0">
                <a:solidFill>
                  <a:schemeClr val="bg2">
                    <a:lumMod val="50000"/>
                  </a:schemeClr>
                </a:solidFill>
                <a:latin typeface="+mn-lt"/>
                <a:ea typeface="Calibri" charset="0"/>
                <a:cs typeface="Calibri" charset="0"/>
              </a:rPr>
              <a:t>completely open (public) and no lock-in (e.g. Non-Disclosure Agreements, multi-year contract terms, and privately negotiated prices)</a:t>
            </a:r>
          </a:p>
        </p:txBody>
      </p:sp>
    </p:spTree>
    <p:extLst>
      <p:ext uri="{BB962C8B-B14F-4D97-AF65-F5344CB8AC3E}">
        <p14:creationId xmlns:p14="http://schemas.microsoft.com/office/powerpoint/2010/main" val="38720181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ABD260-8D44-EE4C-9B1A-F01A9F4DDEF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6843562" cy="2651314"/>
          </a:xfrm>
          <a:prstGeom prst="rect">
            <a:avLst/>
          </a:prstGeom>
        </p:spPr>
      </p:pic>
      <p:pic>
        <p:nvPicPr>
          <p:cNvPr id="7" name="Picture 6">
            <a:extLst>
              <a:ext uri="{FF2B5EF4-FFF2-40B4-BE49-F238E27FC236}">
                <a16:creationId xmlns:a16="http://schemas.microsoft.com/office/drawing/2014/main" id="{32A239AB-1A72-0048-B424-F928D20B0E9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63554" y="2016810"/>
            <a:ext cx="7180446" cy="3048357"/>
          </a:xfrm>
          <a:prstGeom prst="rect">
            <a:avLst/>
          </a:prstGeom>
        </p:spPr>
      </p:pic>
    </p:spTree>
    <p:extLst>
      <p:ext uri="{BB962C8B-B14F-4D97-AF65-F5344CB8AC3E}">
        <p14:creationId xmlns:p14="http://schemas.microsoft.com/office/powerpoint/2010/main" val="2023284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2854" y="195798"/>
            <a:ext cx="7037517" cy="450693"/>
          </a:xfrm>
        </p:spPr>
        <p:txBody>
          <a:bodyPr/>
          <a:lstStyle/>
          <a:p>
            <a:pPr algn="r"/>
            <a:r>
              <a:rPr lang="en-US" sz="2400" dirty="0">
                <a:solidFill>
                  <a:schemeClr val="tx1"/>
                </a:solidFill>
              </a:rPr>
              <a:t>Publisher as service provider</a:t>
            </a:r>
          </a:p>
        </p:txBody>
      </p:sp>
      <p:sp>
        <p:nvSpPr>
          <p:cNvPr id="5" name="Content Placeholder 2"/>
          <p:cNvSpPr>
            <a:spLocks noGrp="1"/>
          </p:cNvSpPr>
          <p:nvPr>
            <p:ph idx="1"/>
          </p:nvPr>
        </p:nvSpPr>
        <p:spPr>
          <a:xfrm>
            <a:off x="1924487" y="821945"/>
            <a:ext cx="6343614" cy="3942560"/>
          </a:xfrm>
        </p:spPr>
        <p:txBody>
          <a:bodyPr>
            <a:noAutofit/>
          </a:bodyPr>
          <a:lstStyle/>
          <a:p>
            <a:pPr marL="285744" indent="-285744">
              <a:lnSpc>
                <a:spcPct val="100000"/>
              </a:lnSpc>
              <a:buClrTx/>
              <a:buSzTx/>
            </a:pPr>
            <a:r>
              <a:rPr lang="en-GB" sz="1400" dirty="0">
                <a:solidFill>
                  <a:schemeClr val="accent6">
                    <a:lumMod val="50000"/>
                  </a:schemeClr>
                </a:solidFill>
              </a:rPr>
              <a:t>Open Access (CC BY)</a:t>
            </a:r>
          </a:p>
          <a:p>
            <a:pPr marL="285744" indent="-285744">
              <a:lnSpc>
                <a:spcPct val="100000"/>
              </a:lnSpc>
              <a:buClrTx/>
              <a:buSzTx/>
            </a:pPr>
            <a:r>
              <a:rPr lang="en-GB" sz="1400" dirty="0">
                <a:solidFill>
                  <a:schemeClr val="accent6">
                    <a:lumMod val="50000"/>
                  </a:schemeClr>
                </a:solidFill>
              </a:rPr>
              <a:t>Encourage and facilitate better forms of credit</a:t>
            </a:r>
          </a:p>
          <a:p>
            <a:pPr marL="622284" lvl="1" indent="-279393">
              <a:lnSpc>
                <a:spcPct val="100000"/>
              </a:lnSpc>
              <a:spcBef>
                <a:spcPts val="0"/>
              </a:spcBef>
              <a:buClrTx/>
              <a:buSzPct val="150000"/>
              <a:buFont typeface="Arial" charset="0"/>
              <a:buChar char="•"/>
            </a:pPr>
            <a:r>
              <a:rPr lang="en-GB" sz="1100" dirty="0">
                <a:solidFill>
                  <a:schemeClr val="accent6">
                    <a:lumMod val="50000"/>
                  </a:schemeClr>
                </a:solidFill>
                <a:latin typeface="+mn-lt"/>
              </a:rPr>
              <a:t>ORCID</a:t>
            </a:r>
          </a:p>
          <a:p>
            <a:pPr marL="622284" lvl="1" indent="-279393">
              <a:lnSpc>
                <a:spcPct val="100000"/>
              </a:lnSpc>
              <a:spcBef>
                <a:spcPts val="0"/>
              </a:spcBef>
              <a:buClrTx/>
              <a:buSzPct val="150000"/>
              <a:buFont typeface="Arial" charset="0"/>
              <a:buChar char="•"/>
            </a:pPr>
            <a:r>
              <a:rPr lang="en-GB" sz="1100" dirty="0" err="1">
                <a:solidFill>
                  <a:schemeClr val="accent6">
                    <a:lumMod val="50000"/>
                  </a:schemeClr>
                </a:solidFill>
                <a:latin typeface="+mn-lt"/>
              </a:rPr>
              <a:t>CRediT</a:t>
            </a:r>
            <a:r>
              <a:rPr lang="en-GB" sz="1100" dirty="0">
                <a:solidFill>
                  <a:schemeClr val="accent6">
                    <a:lumMod val="50000"/>
                  </a:schemeClr>
                </a:solidFill>
                <a:latin typeface="+mn-lt"/>
              </a:rPr>
              <a:t> taxonomy</a:t>
            </a:r>
          </a:p>
          <a:p>
            <a:pPr marL="622284" lvl="1" indent="-279393">
              <a:lnSpc>
                <a:spcPct val="100000"/>
              </a:lnSpc>
              <a:spcBef>
                <a:spcPts val="0"/>
              </a:spcBef>
              <a:buClrTx/>
              <a:buSzPct val="150000"/>
              <a:buFont typeface="Arial" charset="0"/>
              <a:buChar char="•"/>
            </a:pPr>
            <a:r>
              <a:rPr lang="en-GB" sz="1100" dirty="0">
                <a:solidFill>
                  <a:schemeClr val="accent6">
                    <a:lumMod val="50000"/>
                  </a:schemeClr>
                </a:solidFill>
                <a:latin typeface="+mn-lt"/>
              </a:rPr>
              <a:t>Data /software citations</a:t>
            </a:r>
          </a:p>
          <a:p>
            <a:pPr marL="622284" lvl="1" indent="-279393">
              <a:lnSpc>
                <a:spcPct val="100000"/>
              </a:lnSpc>
              <a:spcBef>
                <a:spcPts val="0"/>
              </a:spcBef>
              <a:buClrTx/>
              <a:buSzPct val="150000"/>
              <a:buFont typeface="Arial" charset="0"/>
              <a:buChar char="•"/>
            </a:pPr>
            <a:r>
              <a:rPr lang="en-GB" sz="1100" dirty="0">
                <a:solidFill>
                  <a:schemeClr val="accent6">
                    <a:lumMod val="50000"/>
                  </a:schemeClr>
                </a:solidFill>
                <a:latin typeface="+mn-lt"/>
              </a:rPr>
              <a:t>Protocols</a:t>
            </a:r>
          </a:p>
          <a:p>
            <a:pPr marL="285744" indent="-285744">
              <a:lnSpc>
                <a:spcPct val="100000"/>
              </a:lnSpc>
              <a:buClrTx/>
              <a:buSzTx/>
            </a:pPr>
            <a:r>
              <a:rPr lang="en-GB" sz="1400" dirty="0">
                <a:solidFill>
                  <a:schemeClr val="accent6">
                    <a:lumMod val="50000"/>
                  </a:schemeClr>
                </a:solidFill>
              </a:rPr>
              <a:t>Preprints</a:t>
            </a:r>
          </a:p>
          <a:p>
            <a:pPr marL="285744" indent="-285744">
              <a:lnSpc>
                <a:spcPct val="100000"/>
              </a:lnSpc>
              <a:buClrTx/>
              <a:buSzTx/>
            </a:pPr>
            <a:r>
              <a:rPr lang="en-GB" sz="1400" dirty="0">
                <a:solidFill>
                  <a:schemeClr val="accent6">
                    <a:lumMod val="50000"/>
                  </a:schemeClr>
                </a:solidFill>
              </a:rPr>
              <a:t>Encourage data / software / materials sharing</a:t>
            </a:r>
          </a:p>
          <a:p>
            <a:pPr marL="285744" indent="-285744">
              <a:lnSpc>
                <a:spcPct val="100000"/>
              </a:lnSpc>
              <a:buClrTx/>
              <a:buSzTx/>
            </a:pPr>
            <a:r>
              <a:rPr lang="en-GB" sz="1400" dirty="0">
                <a:solidFill>
                  <a:schemeClr val="accent6">
                    <a:lumMod val="50000"/>
                  </a:schemeClr>
                </a:solidFill>
              </a:rPr>
              <a:t>Provide high quality metadata</a:t>
            </a:r>
          </a:p>
          <a:p>
            <a:pPr marL="285744" indent="-285744">
              <a:lnSpc>
                <a:spcPct val="100000"/>
              </a:lnSpc>
              <a:buClrTx/>
              <a:buSzTx/>
            </a:pPr>
            <a:r>
              <a:rPr lang="en-GB" sz="1400" dirty="0">
                <a:solidFill>
                  <a:schemeClr val="accent6">
                    <a:lumMod val="50000"/>
                  </a:schemeClr>
                </a:solidFill>
              </a:rPr>
              <a:t>Open Citations</a:t>
            </a:r>
          </a:p>
          <a:p>
            <a:pPr marL="285744" indent="-285744">
              <a:lnSpc>
                <a:spcPct val="100000"/>
              </a:lnSpc>
              <a:buClrTx/>
              <a:buSzTx/>
            </a:pPr>
            <a:r>
              <a:rPr lang="en-GB" sz="1400" dirty="0">
                <a:solidFill>
                  <a:schemeClr val="accent6">
                    <a:lumMod val="50000"/>
                  </a:schemeClr>
                </a:solidFill>
              </a:rPr>
              <a:t>Reduce friction</a:t>
            </a:r>
          </a:p>
          <a:p>
            <a:pPr marL="622284" lvl="1" indent="-279393">
              <a:lnSpc>
                <a:spcPct val="100000"/>
              </a:lnSpc>
              <a:spcBef>
                <a:spcPts val="0"/>
              </a:spcBef>
              <a:buClrTx/>
              <a:buSzPct val="150000"/>
              <a:buFont typeface="Arial" charset="0"/>
              <a:buChar char="•"/>
            </a:pPr>
            <a:r>
              <a:rPr lang="en-GB" sz="1200" dirty="0">
                <a:solidFill>
                  <a:schemeClr val="accent6">
                    <a:lumMod val="50000"/>
                  </a:schemeClr>
                </a:solidFill>
                <a:latin typeface="+mn-lt"/>
              </a:rPr>
              <a:t>Enable connections and discovery</a:t>
            </a:r>
          </a:p>
          <a:p>
            <a:pPr marL="622284" lvl="1" indent="-279393">
              <a:lnSpc>
                <a:spcPct val="100000"/>
              </a:lnSpc>
              <a:spcBef>
                <a:spcPts val="0"/>
              </a:spcBef>
              <a:buClrTx/>
              <a:buSzPct val="150000"/>
              <a:buFont typeface="Arial" charset="0"/>
              <a:buChar char="•"/>
            </a:pPr>
            <a:r>
              <a:rPr lang="en-GB" sz="1200" dirty="0">
                <a:solidFill>
                  <a:schemeClr val="accent6">
                    <a:lumMod val="50000"/>
                  </a:schemeClr>
                </a:solidFill>
                <a:latin typeface="+mn-lt"/>
              </a:rPr>
              <a:t>Adopt relevant persistent identifiers</a:t>
            </a:r>
          </a:p>
          <a:p>
            <a:pPr marL="622284" lvl="1" indent="-279393">
              <a:lnSpc>
                <a:spcPct val="100000"/>
              </a:lnSpc>
              <a:spcBef>
                <a:spcPts val="0"/>
              </a:spcBef>
              <a:buClrTx/>
              <a:buSzPct val="150000"/>
              <a:buFont typeface="Arial" charset="0"/>
              <a:buChar char="•"/>
            </a:pPr>
            <a:r>
              <a:rPr lang="en-GB" sz="1200" dirty="0">
                <a:solidFill>
                  <a:schemeClr val="accent6">
                    <a:lumMod val="50000"/>
                  </a:schemeClr>
                </a:solidFill>
                <a:latin typeface="+mn-lt"/>
              </a:rPr>
              <a:t>Reduce the burden on researchers</a:t>
            </a:r>
          </a:p>
          <a:p>
            <a:pPr marL="622284" lvl="1" indent="-279393">
              <a:lnSpc>
                <a:spcPct val="100000"/>
              </a:lnSpc>
              <a:spcBef>
                <a:spcPts val="0"/>
              </a:spcBef>
              <a:buClrTx/>
              <a:buSzPct val="150000"/>
              <a:buFont typeface="Arial" charset="0"/>
              <a:buChar char="•"/>
            </a:pPr>
            <a:r>
              <a:rPr lang="en-GB" sz="1200" dirty="0">
                <a:solidFill>
                  <a:schemeClr val="accent6">
                    <a:lumMod val="50000"/>
                  </a:schemeClr>
                </a:solidFill>
                <a:latin typeface="+mn-lt"/>
              </a:rPr>
              <a:t>Reduce the burden for funders and institutions</a:t>
            </a:r>
          </a:p>
          <a:p>
            <a:pPr marL="622284" lvl="1" indent="-279393">
              <a:lnSpc>
                <a:spcPct val="100000"/>
              </a:lnSpc>
              <a:spcBef>
                <a:spcPts val="0"/>
              </a:spcBef>
              <a:buClrTx/>
              <a:buSzPct val="150000"/>
              <a:buFont typeface="Arial" charset="0"/>
              <a:buChar char="•"/>
            </a:pPr>
            <a:r>
              <a:rPr lang="en-GB" sz="1200" dirty="0">
                <a:solidFill>
                  <a:schemeClr val="accent6">
                    <a:lumMod val="50000"/>
                  </a:schemeClr>
                </a:solidFill>
                <a:latin typeface="+mn-lt"/>
              </a:rPr>
              <a:t>Enable a machine readable ecosystem</a:t>
            </a:r>
          </a:p>
          <a:p>
            <a:pPr marL="165084" indent="-279393">
              <a:lnSpc>
                <a:spcPct val="100000"/>
              </a:lnSpc>
              <a:buClrTx/>
              <a:buSzPct val="150000"/>
              <a:buFont typeface="Arial" charset="0"/>
              <a:buChar char="•"/>
            </a:pPr>
            <a:r>
              <a:rPr lang="en-GB" sz="1400" dirty="0">
                <a:solidFill>
                  <a:schemeClr val="accent6">
                    <a:lumMod val="50000"/>
                  </a:schemeClr>
                </a:solidFill>
              </a:rPr>
              <a:t>An Open Infrastructure</a:t>
            </a:r>
          </a:p>
          <a:p>
            <a:pPr marL="165084" indent="-279393">
              <a:lnSpc>
                <a:spcPct val="100000"/>
              </a:lnSpc>
              <a:buClrTx/>
              <a:buSzPct val="150000"/>
              <a:buFont typeface="Arial" charset="0"/>
              <a:buChar char="•"/>
            </a:pPr>
            <a:r>
              <a:rPr lang="en-GB" sz="1400" dirty="0">
                <a:solidFill>
                  <a:schemeClr val="accent6">
                    <a:lumMod val="50000"/>
                  </a:schemeClr>
                </a:solidFill>
              </a:rPr>
              <a:t>Charge for services not outputs</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0819" y="195798"/>
            <a:ext cx="547379" cy="547379"/>
          </a:xfrm>
          <a:prstGeom prst="rect">
            <a:avLst/>
          </a:prstGeom>
        </p:spPr>
      </p:pic>
    </p:spTree>
    <p:extLst>
      <p:ext uri="{BB962C8B-B14F-4D97-AF65-F5344CB8AC3E}">
        <p14:creationId xmlns:p14="http://schemas.microsoft.com/office/powerpoint/2010/main" val="2469504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DFB253-E368-124F-90F4-798860012948}"/>
              </a:ext>
            </a:extLst>
          </p:cNvPr>
          <p:cNvSpPr txBox="1">
            <a:spLocks/>
          </p:cNvSpPr>
          <p:nvPr/>
        </p:nvSpPr>
        <p:spPr>
          <a:xfrm>
            <a:off x="98133" y="1615794"/>
            <a:ext cx="4183089" cy="1722774"/>
          </a:xfrm>
          <a:prstGeom prst="rect">
            <a:avLst/>
          </a:prstGeom>
        </p:spPr>
        <p:txBody>
          <a:bodyPr vert="horz" lIns="38576" tIns="19289" rIns="38576" bIns="19289"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50000"/>
              </a:lnSpc>
            </a:pPr>
            <a:r>
              <a:rPr lang="en-US" sz="2100" b="1" dirty="0">
                <a:solidFill>
                  <a:srgbClr val="E85E43"/>
                </a:solidFill>
              </a:rPr>
              <a:t>Open Access since 2007</a:t>
            </a:r>
          </a:p>
          <a:p>
            <a:pPr>
              <a:lnSpc>
                <a:spcPct val="150000"/>
              </a:lnSpc>
            </a:pPr>
            <a:r>
              <a:rPr lang="en-US" sz="1800" dirty="0">
                <a:solidFill>
                  <a:schemeClr val="bg2">
                    <a:lumMod val="50000"/>
                  </a:schemeClr>
                </a:solidFill>
              </a:rPr>
              <a:t>~18,000 peer-reviewed articles a year</a:t>
            </a:r>
          </a:p>
          <a:p>
            <a:pPr>
              <a:lnSpc>
                <a:spcPct val="150000"/>
              </a:lnSpc>
            </a:pPr>
            <a:r>
              <a:rPr lang="en-US" sz="1500" i="1" dirty="0">
                <a:solidFill>
                  <a:schemeClr val="bg2">
                    <a:lumMod val="50000"/>
                  </a:schemeClr>
                </a:solidFill>
              </a:rPr>
              <a:t>Science, Technology &amp; Medicine</a:t>
            </a:r>
          </a:p>
          <a:p>
            <a:pPr>
              <a:lnSpc>
                <a:spcPct val="150000"/>
              </a:lnSpc>
            </a:pPr>
            <a:r>
              <a:rPr lang="en-US" sz="1800" dirty="0">
                <a:solidFill>
                  <a:schemeClr val="bg2">
                    <a:lumMod val="50000"/>
                  </a:schemeClr>
                </a:solidFill>
              </a:rPr>
              <a:t>A founding member of OASPA</a:t>
            </a:r>
            <a:endParaRPr lang="en-GB" sz="1800" dirty="0">
              <a:solidFill>
                <a:schemeClr val="bg2">
                  <a:lumMod val="50000"/>
                </a:schemeClr>
              </a:solidFill>
            </a:endParaRPr>
          </a:p>
        </p:txBody>
      </p:sp>
      <p:sp>
        <p:nvSpPr>
          <p:cNvPr id="4" name="Content Placeholder 3">
            <a:extLst>
              <a:ext uri="{FF2B5EF4-FFF2-40B4-BE49-F238E27FC236}">
                <a16:creationId xmlns:a16="http://schemas.microsoft.com/office/drawing/2014/main" id="{1067AFDA-99ED-C442-9BAE-8EEA9FE44C7D}"/>
              </a:ext>
            </a:extLst>
          </p:cNvPr>
          <p:cNvSpPr txBox="1">
            <a:spLocks/>
          </p:cNvSpPr>
          <p:nvPr/>
        </p:nvSpPr>
        <p:spPr>
          <a:xfrm>
            <a:off x="4387363" y="1615795"/>
            <a:ext cx="4629149" cy="3190499"/>
          </a:xfrm>
          <a:prstGeom prst="rect">
            <a:avLst/>
          </a:prstGeom>
        </p:spPr>
        <p:txBody>
          <a:bodyPr vert="horz" lIns="38576" tIns="19289" rIns="38576" bIns="19289"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50000"/>
              </a:lnSpc>
              <a:buFont typeface="Wingdings" charset="2"/>
              <a:buChar char="ü"/>
              <a:defRPr/>
            </a:pPr>
            <a:r>
              <a:rPr lang="en-US" sz="1800" dirty="0">
                <a:solidFill>
                  <a:srgbClr val="0084A1"/>
                </a:solidFill>
              </a:rPr>
              <a:t> </a:t>
            </a:r>
            <a:r>
              <a:rPr lang="en-US" sz="1800" b="1" dirty="0">
                <a:solidFill>
                  <a:srgbClr val="0084A1"/>
                </a:solidFill>
              </a:rPr>
              <a:t>Free access </a:t>
            </a:r>
            <a:r>
              <a:rPr lang="en-US" sz="1800" dirty="0">
                <a:solidFill>
                  <a:schemeClr val="bg2">
                    <a:lumMod val="50000"/>
                  </a:schemeClr>
                </a:solidFill>
              </a:rPr>
              <a:t>– </a:t>
            </a:r>
            <a:r>
              <a:rPr lang="en-US" sz="1800" i="1" dirty="0">
                <a:solidFill>
                  <a:schemeClr val="bg2">
                    <a:lumMod val="50000"/>
                  </a:schemeClr>
                </a:solidFill>
              </a:rPr>
              <a:t>no charge to access </a:t>
            </a:r>
            <a:endParaRPr lang="en-US" sz="1800" dirty="0">
              <a:solidFill>
                <a:schemeClr val="bg2">
                  <a:lumMod val="50000"/>
                </a:schemeClr>
              </a:solidFill>
            </a:endParaRPr>
          </a:p>
          <a:p>
            <a:pPr>
              <a:lnSpc>
                <a:spcPct val="150000"/>
              </a:lnSpc>
              <a:buFont typeface="Wingdings" charset="2"/>
              <a:buChar char="ü"/>
              <a:defRPr/>
            </a:pPr>
            <a:r>
              <a:rPr lang="en-US" sz="1800" dirty="0">
                <a:solidFill>
                  <a:srgbClr val="0084A1"/>
                </a:solidFill>
              </a:rPr>
              <a:t> </a:t>
            </a:r>
            <a:r>
              <a:rPr lang="en-US" sz="1800" b="1" dirty="0">
                <a:solidFill>
                  <a:srgbClr val="0084A1"/>
                </a:solidFill>
              </a:rPr>
              <a:t>No embargos </a:t>
            </a:r>
            <a:r>
              <a:rPr lang="en-US" sz="1800" dirty="0">
                <a:solidFill>
                  <a:schemeClr val="bg2">
                    <a:lumMod val="50000"/>
                  </a:schemeClr>
                </a:solidFill>
              </a:rPr>
              <a:t>– </a:t>
            </a:r>
            <a:r>
              <a:rPr lang="en-US" sz="1800" i="1" dirty="0">
                <a:solidFill>
                  <a:schemeClr val="bg2">
                    <a:lumMod val="50000"/>
                  </a:schemeClr>
                </a:solidFill>
              </a:rPr>
              <a:t>immediately available</a:t>
            </a:r>
            <a:endParaRPr lang="en-US" sz="1800" dirty="0">
              <a:solidFill>
                <a:schemeClr val="bg2">
                  <a:lumMod val="50000"/>
                </a:schemeClr>
              </a:solidFill>
            </a:endParaRPr>
          </a:p>
          <a:p>
            <a:pPr algn="r">
              <a:lnSpc>
                <a:spcPct val="150000"/>
              </a:lnSpc>
              <a:buFont typeface="Wingdings" charset="2"/>
              <a:buChar char="ü"/>
              <a:defRPr/>
            </a:pPr>
            <a:r>
              <a:rPr lang="en-US" sz="1800" dirty="0">
                <a:solidFill>
                  <a:srgbClr val="0084A1"/>
                </a:solidFill>
              </a:rPr>
              <a:t> </a:t>
            </a:r>
            <a:r>
              <a:rPr lang="en-US" sz="1800" b="1" dirty="0">
                <a:solidFill>
                  <a:srgbClr val="0084A1"/>
                </a:solidFill>
              </a:rPr>
              <a:t>Reuse</a:t>
            </a:r>
            <a:r>
              <a:rPr lang="en-US" sz="1800" dirty="0">
                <a:solidFill>
                  <a:srgbClr val="0084A1"/>
                </a:solidFill>
              </a:rPr>
              <a:t> </a:t>
            </a:r>
            <a:r>
              <a:rPr lang="en-US" sz="1800" dirty="0">
                <a:solidFill>
                  <a:schemeClr val="bg2">
                    <a:lumMod val="50000"/>
                  </a:schemeClr>
                </a:solidFill>
              </a:rPr>
              <a:t>– </a:t>
            </a:r>
            <a:r>
              <a:rPr lang="en-US" sz="1800" i="1" dirty="0">
                <a:solidFill>
                  <a:schemeClr val="bg2">
                    <a:lumMod val="50000"/>
                  </a:schemeClr>
                </a:solidFill>
              </a:rPr>
              <a:t>Creative Commons Attribution License (CC BY) - use with proper attribution</a:t>
            </a:r>
          </a:p>
          <a:p>
            <a:pPr>
              <a:lnSpc>
                <a:spcPct val="150000"/>
              </a:lnSpc>
            </a:pPr>
            <a:endParaRPr lang="en-US" sz="1800" dirty="0"/>
          </a:p>
        </p:txBody>
      </p:sp>
      <p:pic>
        <p:nvPicPr>
          <p:cNvPr id="7" name="Picture 6" descr="Open Access logo.jpg">
            <a:extLst>
              <a:ext uri="{FF2B5EF4-FFF2-40B4-BE49-F238E27FC236}">
                <a16:creationId xmlns:a16="http://schemas.microsoft.com/office/drawing/2014/main" id="{EB7BF3CE-76E5-AF42-9864-DF9C16D96DA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958301" y="131383"/>
            <a:ext cx="2363618" cy="853178"/>
          </a:xfrm>
          <a:prstGeom prst="rect">
            <a:avLst/>
          </a:prstGeom>
        </p:spPr>
      </p:pic>
      <p:pic>
        <p:nvPicPr>
          <p:cNvPr id="9" name="Picture 8">
            <a:extLst>
              <a:ext uri="{FF2B5EF4-FFF2-40B4-BE49-F238E27FC236}">
                <a16:creationId xmlns:a16="http://schemas.microsoft.com/office/drawing/2014/main" id="{CA060920-5698-3C47-B450-55AA73ED31C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1015" y="12412"/>
            <a:ext cx="3138854" cy="1197498"/>
          </a:xfrm>
          <a:prstGeom prst="rect">
            <a:avLst/>
          </a:prstGeom>
        </p:spPr>
      </p:pic>
      <p:pic>
        <p:nvPicPr>
          <p:cNvPr id="10" name="Picture 9">
            <a:extLst>
              <a:ext uri="{FF2B5EF4-FFF2-40B4-BE49-F238E27FC236}">
                <a16:creationId xmlns:a16="http://schemas.microsoft.com/office/drawing/2014/main" id="{C010024D-34C1-8B48-A5FB-A89D70AE4AC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7782" y="3864219"/>
            <a:ext cx="9254537" cy="1279281"/>
          </a:xfrm>
          <a:prstGeom prst="rect">
            <a:avLst/>
          </a:prstGeom>
        </p:spPr>
      </p:pic>
    </p:spTree>
    <p:extLst>
      <p:ext uri="{BB962C8B-B14F-4D97-AF65-F5344CB8AC3E}">
        <p14:creationId xmlns:p14="http://schemas.microsoft.com/office/powerpoint/2010/main" val="36465590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9B9D6D36-F2DB-034C-8C06-DD1B28F583C2}"/>
              </a:ext>
            </a:extLst>
          </p:cNvPr>
          <p:cNvPicPr>
            <a:picLocks noChangeAspect="1"/>
          </p:cNvPicPr>
          <p:nvPr/>
        </p:nvPicPr>
        <p:blipFill>
          <a:blip r:embed="rId3"/>
          <a:stretch>
            <a:fillRect/>
          </a:stretch>
        </p:blipFill>
        <p:spPr>
          <a:xfrm>
            <a:off x="1932847" y="11922"/>
            <a:ext cx="7211153" cy="5143500"/>
          </a:xfrm>
          <a:prstGeom prst="rect">
            <a:avLst/>
          </a:prstGeom>
        </p:spPr>
      </p:pic>
      <p:sp>
        <p:nvSpPr>
          <p:cNvPr id="3" name="Shape 44"/>
          <p:cNvSpPr txBox="1">
            <a:spLocks/>
          </p:cNvSpPr>
          <p:nvPr/>
        </p:nvSpPr>
        <p:spPr>
          <a:xfrm>
            <a:off x="6248397" y="891629"/>
            <a:ext cx="1478569" cy="1502637"/>
          </a:xfrm>
          <a:prstGeom prst="rect">
            <a:avLst/>
          </a:prstGeom>
        </p:spPr>
        <p:txBody>
          <a:bodyPr vert="horz" lIns="51435" tIns="25718" rIns="51435" bIns="25718" rtlCol="0" anchor="t" anchorCtr="0">
            <a:normAutofit/>
          </a:bodyPr>
          <a:lstStyle>
            <a:lvl1pPr algn="r" defTabSz="457200" rtl="0" eaLnBrk="1" latinLnBrk="0" hangingPunct="1">
              <a:spcBef>
                <a:spcPct val="0"/>
              </a:spcBef>
              <a:buNone/>
              <a:defRPr sz="2800" kern="1200">
                <a:solidFill>
                  <a:srgbClr val="000000"/>
                </a:solidFill>
                <a:latin typeface="Century Gothic"/>
                <a:ea typeface="+mj-ea"/>
                <a:cs typeface="+mj-cs"/>
              </a:defRPr>
            </a:lvl1pPr>
          </a:lstStyle>
          <a:p>
            <a:pPr algn="ctr">
              <a:defRPr sz="1800"/>
            </a:pPr>
            <a:br>
              <a:rPr lang="en-US" sz="1055">
                <a:solidFill>
                  <a:srgbClr val="747474"/>
                </a:solidFill>
              </a:rPr>
            </a:br>
            <a:endParaRPr lang="en-US" sz="1055" dirty="0">
              <a:solidFill>
                <a:srgbClr val="747474"/>
              </a:solidFill>
            </a:endParaRPr>
          </a:p>
        </p:txBody>
      </p:sp>
      <p:pic>
        <p:nvPicPr>
          <p:cNvPr id="16" name="THOR_website.pdf"/>
          <p:cNvPicPr/>
          <p:nvPr/>
        </p:nvPicPr>
        <p:blipFill>
          <a:blip r:embed="rId4">
            <a:extLst/>
          </a:blip>
          <a:stretch>
            <a:fillRect/>
          </a:stretch>
        </p:blipFill>
        <p:spPr>
          <a:xfrm>
            <a:off x="12980908" y="1008928"/>
            <a:ext cx="3756185" cy="1461944"/>
          </a:xfrm>
          <a:prstGeom prst="rect">
            <a:avLst/>
          </a:prstGeom>
          <a:ln w="12700">
            <a:miter lim="400000"/>
          </a:ln>
        </p:spPr>
      </p:pic>
      <p:pic>
        <p:nvPicPr>
          <p:cNvPr id="17" name="THOR_website.pdf"/>
          <p:cNvPicPr/>
          <p:nvPr/>
        </p:nvPicPr>
        <p:blipFill>
          <a:blip r:embed="rId4">
            <a:extLst/>
          </a:blip>
          <a:stretch>
            <a:fillRect/>
          </a:stretch>
        </p:blipFill>
        <p:spPr>
          <a:xfrm>
            <a:off x="13066633" y="1094653"/>
            <a:ext cx="3756185" cy="1461944"/>
          </a:xfrm>
          <a:prstGeom prst="rect">
            <a:avLst/>
          </a:prstGeom>
          <a:ln w="12700">
            <a:miter lim="400000"/>
          </a:ln>
        </p:spPr>
      </p:pic>
      <p:pic>
        <p:nvPicPr>
          <p:cNvPr id="18" name="THOR_website.pdf"/>
          <p:cNvPicPr/>
          <p:nvPr/>
        </p:nvPicPr>
        <p:blipFill>
          <a:blip r:embed="rId4">
            <a:extLst/>
          </a:blip>
          <a:stretch>
            <a:fillRect/>
          </a:stretch>
        </p:blipFill>
        <p:spPr>
          <a:xfrm>
            <a:off x="13152358" y="1180378"/>
            <a:ext cx="3756185" cy="1461944"/>
          </a:xfrm>
          <a:prstGeom prst="rect">
            <a:avLst/>
          </a:prstGeom>
          <a:ln w="12700">
            <a:miter lim="400000"/>
          </a:ln>
        </p:spPr>
      </p:pic>
      <p:pic>
        <p:nvPicPr>
          <p:cNvPr id="19" name="THOR_website.pdf"/>
          <p:cNvPicPr/>
          <p:nvPr/>
        </p:nvPicPr>
        <p:blipFill>
          <a:blip r:embed="rId4">
            <a:extLst/>
          </a:blip>
          <a:stretch>
            <a:fillRect/>
          </a:stretch>
        </p:blipFill>
        <p:spPr>
          <a:xfrm>
            <a:off x="13238083" y="1266103"/>
            <a:ext cx="3756185" cy="1461944"/>
          </a:xfrm>
          <a:prstGeom prst="rect">
            <a:avLst/>
          </a:prstGeom>
          <a:ln w="12700">
            <a:miter lim="400000"/>
          </a:ln>
        </p:spPr>
      </p:pic>
      <p:pic>
        <p:nvPicPr>
          <p:cNvPr id="25" name="Picture 24">
            <a:extLst>
              <a:ext uri="{FF2B5EF4-FFF2-40B4-BE49-F238E27FC236}">
                <a16:creationId xmlns:a16="http://schemas.microsoft.com/office/drawing/2014/main" id="{DC9D90C9-87EC-A641-B6DA-19BEF8CC11E4}"/>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0" y="374195"/>
            <a:ext cx="2394479" cy="2731409"/>
          </a:xfrm>
          <a:prstGeom prst="rect">
            <a:avLst/>
          </a:prstGeom>
        </p:spPr>
      </p:pic>
      <p:pic>
        <p:nvPicPr>
          <p:cNvPr id="26" name="Picture 25">
            <a:extLst>
              <a:ext uri="{FF2B5EF4-FFF2-40B4-BE49-F238E27FC236}">
                <a16:creationId xmlns:a16="http://schemas.microsoft.com/office/drawing/2014/main" id="{0C79DE8A-B986-5746-A30D-61C245273849}"/>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078029" y="3590510"/>
            <a:ext cx="1218271" cy="1309470"/>
          </a:xfrm>
          <a:prstGeom prst="rect">
            <a:avLst/>
          </a:prstGeom>
        </p:spPr>
      </p:pic>
      <p:pic>
        <p:nvPicPr>
          <p:cNvPr id="27" name="Picture 26">
            <a:extLst>
              <a:ext uri="{FF2B5EF4-FFF2-40B4-BE49-F238E27FC236}">
                <a16:creationId xmlns:a16="http://schemas.microsoft.com/office/drawing/2014/main" id="{DEEE7260-5A9C-724B-9837-6651F3C7910B}"/>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21032" y="3105604"/>
            <a:ext cx="1218271" cy="1794376"/>
          </a:xfrm>
          <a:prstGeom prst="rect">
            <a:avLst/>
          </a:prstGeom>
        </p:spPr>
      </p:pic>
      <p:sp>
        <p:nvSpPr>
          <p:cNvPr id="2" name="Title 1"/>
          <p:cNvSpPr>
            <a:spLocks noGrp="1"/>
          </p:cNvSpPr>
          <p:nvPr>
            <p:ph type="title"/>
          </p:nvPr>
        </p:nvSpPr>
        <p:spPr>
          <a:xfrm>
            <a:off x="47696" y="21547"/>
            <a:ext cx="2367815" cy="352648"/>
          </a:xfrm>
        </p:spPr>
        <p:txBody>
          <a:bodyPr/>
          <a:lstStyle/>
          <a:p>
            <a:pPr algn="r"/>
            <a:r>
              <a:rPr lang="en-US" dirty="0"/>
              <a:t>Project FREYA</a:t>
            </a:r>
          </a:p>
        </p:txBody>
      </p:sp>
    </p:spTree>
    <p:extLst>
      <p:ext uri="{BB962C8B-B14F-4D97-AF65-F5344CB8AC3E}">
        <p14:creationId xmlns:p14="http://schemas.microsoft.com/office/powerpoint/2010/main" val="30688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noGrp="1"/>
          </p:cNvSpPr>
          <p:nvPr>
            <p:ph type="body" idx="1"/>
          </p:nvPr>
        </p:nvSpPr>
        <p:spPr>
          <a:xfrm>
            <a:off x="1828937" y="1359354"/>
            <a:ext cx="5488907" cy="2286611"/>
          </a:xfrm>
          <a:prstGeom prst="rect">
            <a:avLst/>
          </a:prstGeom>
        </p:spPr>
        <p:txBody>
          <a:bodyPr spcFirstLastPara="1" vert="horz" wrap="square" lIns="68580" tIns="34291" rIns="68580" bIns="34291" rtlCol="0" anchor="t" anchorCtr="0">
            <a:normAutofit fontScale="92500"/>
          </a:bodyPr>
          <a:lstStyle>
            <a:lvl1pPr marL="0" indent="0" algn="ctr" defTabSz="457200" rtl="0" eaLnBrk="1" latinLnBrk="0" hangingPunct="1">
              <a:lnSpc>
                <a:spcPts val="3200"/>
              </a:lnSpc>
              <a:spcBef>
                <a:spcPts val="0"/>
              </a:spcBef>
              <a:spcAft>
                <a:spcPts val="0"/>
              </a:spcAft>
              <a:buFont typeface="Arial"/>
              <a:buNone/>
              <a:defRPr sz="2400" b="1" kern="1200">
                <a:solidFill>
                  <a:schemeClr val="accent1"/>
                </a:solidFill>
                <a:latin typeface="Century Gothic"/>
                <a:ea typeface="+mn-ea"/>
                <a:cs typeface="+mn-cs"/>
              </a:defRPr>
            </a:lvl1pPr>
            <a:lvl2pPr marL="457200" indent="0" algn="l" defTabSz="457200" rtl="0" eaLnBrk="1" latinLnBrk="0" hangingPunct="1">
              <a:lnSpc>
                <a:spcPts val="3000"/>
              </a:lnSpc>
              <a:spcBef>
                <a:spcPts val="0"/>
              </a:spcBef>
              <a:spcAft>
                <a:spcPts val="1000"/>
              </a:spcAft>
              <a:buFont typeface="Arial"/>
              <a:buNone/>
              <a:defRPr sz="1800" kern="1200">
                <a:solidFill>
                  <a:schemeClr val="tx1">
                    <a:tint val="75000"/>
                  </a:schemeClr>
                </a:solidFill>
                <a:latin typeface="Century Gothic"/>
                <a:ea typeface="+mn-ea"/>
                <a:cs typeface="+mn-cs"/>
              </a:defRPr>
            </a:lvl2pPr>
            <a:lvl3pPr marL="914400" indent="0" algn="l" defTabSz="457200" rtl="0" eaLnBrk="1" latinLnBrk="0" hangingPunct="1">
              <a:lnSpc>
                <a:spcPts val="2800"/>
              </a:lnSpc>
              <a:spcBef>
                <a:spcPts val="0"/>
              </a:spcBef>
              <a:spcAft>
                <a:spcPts val="800"/>
              </a:spcAft>
              <a:buFont typeface="Arial"/>
              <a:buNone/>
              <a:defRPr sz="1600" kern="1200">
                <a:solidFill>
                  <a:schemeClr val="tx1">
                    <a:tint val="75000"/>
                  </a:schemeClr>
                </a:solidFill>
                <a:latin typeface="Century Gothic"/>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Century Gothic"/>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Century Gothic"/>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r>
              <a:rPr lang="en-GB" sz="1800" dirty="0">
                <a:solidFill>
                  <a:schemeClr val="accent5">
                    <a:lumMod val="75000"/>
                  </a:schemeClr>
                </a:solidFill>
              </a:rPr>
              <a:t>“Current incentive structures in science, combined with existing conventions such as a significance level of 5%, encourage rational scientists to adopt a research strategy that is to the detriment of the advancement of scientific knowledge.“</a:t>
            </a:r>
          </a:p>
        </p:txBody>
      </p:sp>
      <p:sp>
        <p:nvSpPr>
          <p:cNvPr id="5" name="Title 1"/>
          <p:cNvSpPr txBox="1">
            <a:spLocks/>
          </p:cNvSpPr>
          <p:nvPr/>
        </p:nvSpPr>
        <p:spPr>
          <a:xfrm>
            <a:off x="1926775" y="3540333"/>
            <a:ext cx="5391069" cy="769512"/>
          </a:xfrm>
          <a:prstGeom prst="rect">
            <a:avLst/>
          </a:prstGeom>
        </p:spPr>
        <p:txBody>
          <a:bodyPr vert="horz" lIns="68580" tIns="34291" rIns="68580" bIns="34291" rtlCol="0" anchor="t" anchorCtr="0">
            <a:normAutofit fontScale="97500"/>
          </a:bodyPr>
          <a:lstStyle>
            <a:lvl1pPr algn="r" defTabSz="457200" rtl="0" eaLnBrk="1" latinLnBrk="0" hangingPunct="1">
              <a:spcBef>
                <a:spcPct val="0"/>
              </a:spcBef>
              <a:buNone/>
              <a:defRPr sz="2400" kern="1200">
                <a:solidFill>
                  <a:srgbClr val="000000"/>
                </a:solidFill>
                <a:latin typeface="Century Gothic"/>
                <a:ea typeface="+mj-ea"/>
                <a:cs typeface="+mj-cs"/>
              </a:defRPr>
            </a:lvl1pPr>
          </a:lstStyle>
          <a:p>
            <a:pPr algn="ctr"/>
            <a:r>
              <a:rPr lang="en-GB" sz="1051" i="1" dirty="0">
                <a:solidFill>
                  <a:schemeClr val="bg2"/>
                </a:solidFill>
              </a:rPr>
              <a:t>Higginson AD, </a:t>
            </a:r>
            <a:r>
              <a:rPr lang="en-GB" sz="1051" i="1" dirty="0" err="1">
                <a:solidFill>
                  <a:schemeClr val="bg2"/>
                </a:solidFill>
              </a:rPr>
              <a:t>Munafò</a:t>
            </a:r>
            <a:r>
              <a:rPr lang="en-GB" sz="1051" i="1" dirty="0">
                <a:solidFill>
                  <a:schemeClr val="bg2"/>
                </a:solidFill>
              </a:rPr>
              <a:t> MR (2016) Current Incentives for Scientists Lead to Underpowered Studies with Erroneous Conclusions. </a:t>
            </a:r>
            <a:r>
              <a:rPr lang="en-GB" sz="1051" i="1" dirty="0" err="1">
                <a:solidFill>
                  <a:schemeClr val="bg2"/>
                </a:solidFill>
              </a:rPr>
              <a:t>PLoS</a:t>
            </a:r>
            <a:r>
              <a:rPr lang="en-GB" sz="1051" i="1" dirty="0">
                <a:solidFill>
                  <a:schemeClr val="bg2"/>
                </a:solidFill>
              </a:rPr>
              <a:t> </a:t>
            </a:r>
            <a:r>
              <a:rPr lang="en-GB" sz="1051" i="1" dirty="0" err="1">
                <a:solidFill>
                  <a:schemeClr val="bg2"/>
                </a:solidFill>
              </a:rPr>
              <a:t>Biol</a:t>
            </a:r>
            <a:r>
              <a:rPr lang="en-GB" sz="1051" i="1" dirty="0">
                <a:solidFill>
                  <a:schemeClr val="bg2"/>
                </a:solidFill>
              </a:rPr>
              <a:t> 14(11): e2000995. https://</a:t>
            </a:r>
            <a:r>
              <a:rPr lang="en-GB" sz="1051" i="1" dirty="0" err="1">
                <a:solidFill>
                  <a:schemeClr val="bg2"/>
                </a:solidFill>
              </a:rPr>
              <a:t>doi.org</a:t>
            </a:r>
            <a:r>
              <a:rPr lang="en-GB" sz="1051" i="1" dirty="0">
                <a:solidFill>
                  <a:schemeClr val="bg2"/>
                </a:solidFill>
              </a:rPr>
              <a:t>/10.1371/journal.pbio.2000995</a:t>
            </a:r>
          </a:p>
        </p:txBody>
      </p:sp>
    </p:spTree>
    <p:extLst>
      <p:ext uri="{BB962C8B-B14F-4D97-AF65-F5344CB8AC3E}">
        <p14:creationId xmlns:p14="http://schemas.microsoft.com/office/powerpoint/2010/main" val="2087975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1966" y="150716"/>
            <a:ext cx="6956649" cy="517927"/>
          </a:xfrm>
        </p:spPr>
        <p:txBody>
          <a:bodyPr/>
          <a:lstStyle/>
          <a:p>
            <a:pPr algn="r"/>
            <a:r>
              <a:rPr lang="en-US" sz="2400" dirty="0">
                <a:solidFill>
                  <a:schemeClr val="tx1"/>
                </a:solidFill>
              </a:rPr>
              <a:t>Retraction trends</a:t>
            </a:r>
          </a:p>
        </p:txBody>
      </p:sp>
      <p:pic>
        <p:nvPicPr>
          <p:cNvPr id="3" name="Picture 2" descr="http://www.nature.com/news/2011/111005/images/478026a-i3.0.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401176" y="915571"/>
            <a:ext cx="7893739" cy="3418503"/>
          </a:xfrm>
          <a:prstGeom prst="rect">
            <a:avLst/>
          </a:prstGeom>
          <a:noFill/>
        </p:spPr>
      </p:pic>
      <p:sp>
        <p:nvSpPr>
          <p:cNvPr id="4" name="TextBox 3"/>
          <p:cNvSpPr txBox="1"/>
          <p:nvPr/>
        </p:nvSpPr>
        <p:spPr>
          <a:xfrm>
            <a:off x="5700852" y="4801749"/>
            <a:ext cx="2032929" cy="230832"/>
          </a:xfrm>
          <a:prstGeom prst="rect">
            <a:avLst/>
          </a:prstGeom>
          <a:noFill/>
        </p:spPr>
        <p:txBody>
          <a:bodyPr wrap="none" rtlCol="0">
            <a:spAutoFit/>
          </a:bodyPr>
          <a:lstStyle/>
          <a:p>
            <a:r>
              <a:rPr lang="en-US" sz="900" dirty="0">
                <a:solidFill>
                  <a:schemeClr val="accent2">
                    <a:lumMod val="75000"/>
                    <a:lumOff val="25000"/>
                  </a:schemeClr>
                </a:solidFill>
                <a:latin typeface="Calibri Regular"/>
              </a:rPr>
              <a:t>Van Noorden, Nature 478, 26-28 (2011)</a:t>
            </a:r>
          </a:p>
        </p:txBody>
      </p:sp>
      <p:sp>
        <p:nvSpPr>
          <p:cNvPr id="5" name="TextBox 4"/>
          <p:cNvSpPr txBox="1"/>
          <p:nvPr/>
        </p:nvSpPr>
        <p:spPr>
          <a:xfrm>
            <a:off x="1041259" y="4123491"/>
            <a:ext cx="4289861" cy="276999"/>
          </a:xfrm>
          <a:prstGeom prst="rect">
            <a:avLst/>
          </a:prstGeom>
          <a:noFill/>
        </p:spPr>
        <p:txBody>
          <a:bodyPr wrap="square" rtlCol="0">
            <a:spAutoFit/>
          </a:bodyPr>
          <a:lstStyle/>
          <a:p>
            <a:r>
              <a:rPr lang="en-US" sz="1200" dirty="0">
                <a:solidFill>
                  <a:schemeClr val="accent5">
                    <a:lumMod val="75000"/>
                  </a:schemeClr>
                </a:solidFill>
                <a:latin typeface="Calibri Regular"/>
              </a:rPr>
              <a:t>In same period, volume of papers increased by 44%</a:t>
            </a:r>
          </a:p>
        </p:txBody>
      </p:sp>
    </p:spTree>
    <p:extLst>
      <p:ext uri="{BB962C8B-B14F-4D97-AF65-F5344CB8AC3E}">
        <p14:creationId xmlns:p14="http://schemas.microsoft.com/office/powerpoint/2010/main" val="2668936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32941" y="827321"/>
            <a:ext cx="3721299" cy="2851695"/>
          </a:xfrm>
          <a:prstGeom prst="rect">
            <a:avLst/>
          </a:prstGeom>
        </p:spPr>
      </p:pic>
      <p:sp>
        <p:nvSpPr>
          <p:cNvPr id="4" name="TextBox 3"/>
          <p:cNvSpPr txBox="1"/>
          <p:nvPr/>
        </p:nvSpPr>
        <p:spPr>
          <a:xfrm>
            <a:off x="3016537" y="190313"/>
            <a:ext cx="5732083" cy="461665"/>
          </a:xfrm>
          <a:prstGeom prst="rect">
            <a:avLst/>
          </a:prstGeom>
          <a:noFill/>
        </p:spPr>
        <p:txBody>
          <a:bodyPr wrap="square" rtlCol="0">
            <a:spAutoFit/>
          </a:bodyPr>
          <a:lstStyle/>
          <a:p>
            <a:pPr algn="r"/>
            <a:r>
              <a:rPr lang="en-US" altLang="en-US" sz="2400" dirty="0">
                <a:solidFill>
                  <a:schemeClr val="tx1"/>
                </a:solidFill>
                <a:latin typeface="Calibri Regular"/>
                <a:ea typeface="ＭＳ Ｐゴシック" charset="-128"/>
              </a:rPr>
              <a:t>Is science (communication) trustworthy?</a:t>
            </a:r>
            <a:endParaRPr lang="en-US" sz="2400" dirty="0">
              <a:solidFill>
                <a:schemeClr val="tx1"/>
              </a:solidFill>
              <a:latin typeface="Verdana"/>
              <a:cs typeface="Verdana"/>
            </a:endParaRPr>
          </a:p>
        </p:txBody>
      </p:sp>
      <p:sp>
        <p:nvSpPr>
          <p:cNvPr id="8" name="TextBox 7"/>
          <p:cNvSpPr txBox="1"/>
          <p:nvPr/>
        </p:nvSpPr>
        <p:spPr>
          <a:xfrm>
            <a:off x="4562574" y="3873288"/>
            <a:ext cx="3805577" cy="784830"/>
          </a:xfrm>
          <a:prstGeom prst="rect">
            <a:avLst/>
          </a:prstGeom>
          <a:noFill/>
        </p:spPr>
        <p:txBody>
          <a:bodyPr wrap="square" rtlCol="0">
            <a:spAutoFit/>
          </a:bodyPr>
          <a:lstStyle/>
          <a:p>
            <a:r>
              <a:rPr lang="en-GB" sz="900" baseline="30000" dirty="0">
                <a:solidFill>
                  <a:schemeClr val="bg2">
                    <a:lumMod val="50000"/>
                  </a:schemeClr>
                </a:solidFill>
                <a:latin typeface="Calibri Regular"/>
              </a:rPr>
              <a:t>1</a:t>
            </a:r>
            <a:r>
              <a:rPr lang="en-GB" sz="900" dirty="0">
                <a:solidFill>
                  <a:schemeClr val="bg2">
                    <a:lumMod val="50000"/>
                  </a:schemeClr>
                </a:solidFill>
                <a:latin typeface="Calibri Regular"/>
              </a:rPr>
              <a:t>Head ML, Holman L, </a:t>
            </a:r>
            <a:r>
              <a:rPr lang="en-GB" sz="900" dirty="0" err="1">
                <a:solidFill>
                  <a:schemeClr val="bg2">
                    <a:lumMod val="50000"/>
                  </a:schemeClr>
                </a:solidFill>
                <a:latin typeface="Calibri Regular"/>
              </a:rPr>
              <a:t>Lanfear</a:t>
            </a:r>
            <a:r>
              <a:rPr lang="en-GB" sz="900" dirty="0">
                <a:solidFill>
                  <a:schemeClr val="bg2">
                    <a:lumMod val="50000"/>
                  </a:schemeClr>
                </a:solidFill>
                <a:latin typeface="Calibri Regular"/>
              </a:rPr>
              <a:t> R, Kahn AT, </a:t>
            </a:r>
            <a:r>
              <a:rPr lang="en-GB" sz="900" dirty="0" err="1">
                <a:solidFill>
                  <a:schemeClr val="bg2">
                    <a:lumMod val="50000"/>
                  </a:schemeClr>
                </a:solidFill>
                <a:latin typeface="Calibri Regular"/>
              </a:rPr>
              <a:t>Jennions</a:t>
            </a:r>
            <a:r>
              <a:rPr lang="en-GB" sz="900" dirty="0">
                <a:solidFill>
                  <a:schemeClr val="bg2">
                    <a:lumMod val="50000"/>
                  </a:schemeClr>
                </a:solidFill>
                <a:latin typeface="Calibri Regular"/>
              </a:rPr>
              <a:t> MD (2015) The Extent and Consequences of P-Hacking in Science. </a:t>
            </a:r>
            <a:r>
              <a:rPr lang="en-GB" sz="900" dirty="0" err="1">
                <a:solidFill>
                  <a:schemeClr val="bg2">
                    <a:lumMod val="50000"/>
                  </a:schemeClr>
                </a:solidFill>
                <a:latin typeface="Calibri Regular"/>
              </a:rPr>
              <a:t>PLoS</a:t>
            </a:r>
            <a:r>
              <a:rPr lang="en-GB" sz="900" dirty="0">
                <a:solidFill>
                  <a:schemeClr val="bg2">
                    <a:lumMod val="50000"/>
                  </a:schemeClr>
                </a:solidFill>
                <a:latin typeface="Calibri Regular"/>
              </a:rPr>
              <a:t> </a:t>
            </a:r>
            <a:r>
              <a:rPr lang="en-GB" sz="900" dirty="0" err="1">
                <a:solidFill>
                  <a:schemeClr val="bg2">
                    <a:lumMod val="50000"/>
                  </a:schemeClr>
                </a:solidFill>
                <a:latin typeface="Calibri Regular"/>
              </a:rPr>
              <a:t>Biol</a:t>
            </a:r>
            <a:r>
              <a:rPr lang="en-GB" sz="900" dirty="0">
                <a:solidFill>
                  <a:schemeClr val="bg2">
                    <a:lumMod val="50000"/>
                  </a:schemeClr>
                </a:solidFill>
                <a:latin typeface="Calibri Regular"/>
              </a:rPr>
              <a:t> 13(3): e1002106. doi:10.1371/journal.pbio.1002106</a:t>
            </a:r>
          </a:p>
          <a:p>
            <a:r>
              <a:rPr lang="en-GB" sz="900" baseline="30000" dirty="0">
                <a:solidFill>
                  <a:schemeClr val="bg2">
                    <a:lumMod val="50000"/>
                  </a:schemeClr>
                </a:solidFill>
                <a:latin typeface="Calibri Regular"/>
              </a:rPr>
              <a:t>2</a:t>
            </a:r>
            <a:r>
              <a:rPr lang="en-GB" sz="900" dirty="0">
                <a:solidFill>
                  <a:schemeClr val="bg2">
                    <a:lumMod val="50000"/>
                  </a:schemeClr>
                </a:solidFill>
                <a:latin typeface="Calibri Regular"/>
              </a:rPr>
              <a:t>Landis SC, et al. (2012) A call for transparent reporting to optimize the predictive value of preclinical research. Nature 490(7419): 187–191.</a:t>
            </a:r>
          </a:p>
        </p:txBody>
      </p:sp>
      <p:sp>
        <p:nvSpPr>
          <p:cNvPr id="9" name="Right Bracket 8"/>
          <p:cNvSpPr/>
          <p:nvPr/>
        </p:nvSpPr>
        <p:spPr>
          <a:xfrm>
            <a:off x="7824247" y="1127104"/>
            <a:ext cx="197045" cy="2200491"/>
          </a:xfrm>
          <a:prstGeom prst="rightBracket">
            <a:avLst/>
          </a:pr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sz="1013">
              <a:solidFill>
                <a:schemeClr val="accent5">
                  <a:lumMod val="75000"/>
                </a:schemeClr>
              </a:solidFill>
            </a:endParaRPr>
          </a:p>
        </p:txBody>
      </p:sp>
      <p:sp>
        <p:nvSpPr>
          <p:cNvPr id="10" name="TextBox 9"/>
          <p:cNvSpPr txBox="1"/>
          <p:nvPr/>
        </p:nvSpPr>
        <p:spPr>
          <a:xfrm>
            <a:off x="7420791" y="627266"/>
            <a:ext cx="1201001" cy="415498"/>
          </a:xfrm>
          <a:prstGeom prst="rect">
            <a:avLst/>
          </a:prstGeom>
          <a:solidFill>
            <a:schemeClr val="bg1"/>
          </a:solidFill>
        </p:spPr>
        <p:txBody>
          <a:bodyPr wrap="square" rtlCol="0">
            <a:spAutoFit/>
          </a:bodyPr>
          <a:lstStyle/>
          <a:p>
            <a:pPr algn="ctr"/>
            <a:r>
              <a:rPr lang="en-GB" sz="1050" dirty="0">
                <a:solidFill>
                  <a:schemeClr val="accent5">
                    <a:lumMod val="75000"/>
                  </a:schemeClr>
                </a:solidFill>
                <a:latin typeface="Calibri Regular"/>
              </a:rPr>
              <a:t>Science Communication</a:t>
            </a:r>
          </a:p>
        </p:txBody>
      </p:sp>
      <p:sp>
        <p:nvSpPr>
          <p:cNvPr id="7" name="Content Placeholder 2"/>
          <p:cNvSpPr txBox="1">
            <a:spLocks/>
          </p:cNvSpPr>
          <p:nvPr/>
        </p:nvSpPr>
        <p:spPr>
          <a:xfrm>
            <a:off x="4364611" y="989815"/>
            <a:ext cx="3459636" cy="2620652"/>
          </a:xfrm>
          <a:prstGeom prst="rect">
            <a:avLst/>
          </a:prstGeo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1400" dirty="0">
                <a:solidFill>
                  <a:schemeClr val="accent6">
                    <a:lumMod val="75000"/>
                  </a:schemeClr>
                </a:solidFill>
              </a:rPr>
              <a:t>Poorly Designed studies</a:t>
            </a:r>
          </a:p>
          <a:p>
            <a:pPr lvl="1"/>
            <a:r>
              <a:rPr lang="en-GB" sz="1051" dirty="0">
                <a:solidFill>
                  <a:schemeClr val="accent6">
                    <a:lumMod val="75000"/>
                  </a:schemeClr>
                </a:solidFill>
              </a:rPr>
              <a:t>small sample sizes, lack of randomisation, blinding and controls</a:t>
            </a:r>
            <a:endParaRPr lang="en-GB" sz="1100" dirty="0">
              <a:solidFill>
                <a:schemeClr val="accent6">
                  <a:lumMod val="75000"/>
                </a:schemeClr>
              </a:solidFill>
            </a:endParaRPr>
          </a:p>
          <a:p>
            <a:r>
              <a:rPr lang="en-GB" sz="1400" dirty="0">
                <a:solidFill>
                  <a:schemeClr val="accent6">
                    <a:lumMod val="75000"/>
                  </a:schemeClr>
                </a:solidFill>
              </a:rPr>
              <a:t>‘p-hacking’ (selective analyses) widespread</a:t>
            </a:r>
            <a:r>
              <a:rPr lang="en-GB" sz="1400" baseline="30000" dirty="0">
                <a:solidFill>
                  <a:schemeClr val="accent6">
                    <a:lumMod val="75000"/>
                  </a:schemeClr>
                </a:solidFill>
              </a:rPr>
              <a:t>1</a:t>
            </a:r>
          </a:p>
          <a:p>
            <a:r>
              <a:rPr lang="en-GB" sz="1400" dirty="0">
                <a:solidFill>
                  <a:schemeClr val="accent6">
                    <a:lumMod val="75000"/>
                  </a:schemeClr>
                </a:solidFill>
              </a:rPr>
              <a:t>Poorly reported methods &amp; results</a:t>
            </a:r>
            <a:r>
              <a:rPr lang="en-GB" sz="1400" baseline="30000" dirty="0">
                <a:solidFill>
                  <a:schemeClr val="accent6">
                    <a:lumMod val="75000"/>
                  </a:schemeClr>
                </a:solidFill>
              </a:rPr>
              <a:t>2</a:t>
            </a:r>
          </a:p>
          <a:p>
            <a:r>
              <a:rPr lang="en-GB" sz="1400" dirty="0">
                <a:solidFill>
                  <a:schemeClr val="accent6">
                    <a:lumMod val="75000"/>
                  </a:schemeClr>
                </a:solidFill>
              </a:rPr>
              <a:t>Negative/inconclusive results are not published</a:t>
            </a:r>
          </a:p>
          <a:p>
            <a:r>
              <a:rPr lang="en-GB" sz="1400" b="1" dirty="0">
                <a:solidFill>
                  <a:schemeClr val="accent5">
                    <a:lumMod val="75000"/>
                  </a:schemeClr>
                </a:solidFill>
              </a:rPr>
              <a:t>Data not available to scrutinise/replicate</a:t>
            </a:r>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32938" y="3783548"/>
            <a:ext cx="3214333" cy="1108964"/>
          </a:xfrm>
          <a:prstGeom prst="rect">
            <a:avLst/>
          </a:prstGeom>
        </p:spPr>
      </p:pic>
    </p:spTree>
    <p:extLst>
      <p:ext uri="{BB962C8B-B14F-4D97-AF65-F5344CB8AC3E}">
        <p14:creationId xmlns:p14="http://schemas.microsoft.com/office/powerpoint/2010/main" val="41578573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9695" y="185898"/>
            <a:ext cx="5746559" cy="521952"/>
          </a:xfrm>
        </p:spPr>
        <p:txBody>
          <a:bodyPr/>
          <a:lstStyle/>
          <a:p>
            <a:pPr algn="r"/>
            <a:r>
              <a:rPr lang="en-GB" sz="2400" dirty="0">
                <a:solidFill>
                  <a:schemeClr val="tx1"/>
                </a:solidFill>
              </a:rPr>
              <a:t>Does prestige ensure ‘quality’?</a:t>
            </a:r>
          </a:p>
        </p:txBody>
      </p:sp>
      <p:sp>
        <p:nvSpPr>
          <p:cNvPr id="3" name="Content Placeholder 2"/>
          <p:cNvSpPr>
            <a:spLocks noGrp="1"/>
          </p:cNvSpPr>
          <p:nvPr>
            <p:ph idx="1"/>
          </p:nvPr>
        </p:nvSpPr>
        <p:spPr>
          <a:xfrm>
            <a:off x="698874" y="1227233"/>
            <a:ext cx="8092431" cy="2443432"/>
          </a:xfrm>
        </p:spPr>
        <p:txBody>
          <a:bodyPr>
            <a:normAutofit/>
          </a:bodyPr>
          <a:lstStyle/>
          <a:p>
            <a:pPr marL="311143" indent="-311143">
              <a:buClr>
                <a:schemeClr val="accent5">
                  <a:lumMod val="75000"/>
                </a:schemeClr>
              </a:buClr>
              <a:buSzPct val="100000"/>
            </a:pPr>
            <a:r>
              <a:rPr lang="en-GB" sz="2000" dirty="0">
                <a:solidFill>
                  <a:schemeClr val="accent5">
                    <a:lumMod val="75000"/>
                  </a:schemeClr>
                </a:solidFill>
              </a:rPr>
              <a:t>Higher ranked journals have more papers retracted</a:t>
            </a:r>
            <a:r>
              <a:rPr lang="en-GB" sz="2000" baseline="30000" dirty="0">
                <a:solidFill>
                  <a:schemeClr val="accent5">
                    <a:lumMod val="75000"/>
                  </a:schemeClr>
                </a:solidFill>
              </a:rPr>
              <a:t>1</a:t>
            </a:r>
          </a:p>
          <a:p>
            <a:pPr marL="311143" indent="-311143">
              <a:buClr>
                <a:schemeClr val="accent5">
                  <a:lumMod val="75000"/>
                </a:schemeClr>
              </a:buClr>
              <a:buSzPct val="100000"/>
            </a:pPr>
            <a:r>
              <a:rPr lang="en-GB" sz="2000" dirty="0">
                <a:solidFill>
                  <a:schemeClr val="accent5">
                    <a:lumMod val="75000"/>
                  </a:schemeClr>
                </a:solidFill>
              </a:rPr>
              <a:t>Papers in higher ranked journals are more likely to report either no or inappropriate statistics</a:t>
            </a:r>
            <a:r>
              <a:rPr lang="en-GB" sz="2000" baseline="30000" dirty="0">
                <a:solidFill>
                  <a:schemeClr val="accent5">
                    <a:lumMod val="75000"/>
                  </a:schemeClr>
                </a:solidFill>
              </a:rPr>
              <a:t>2,3</a:t>
            </a:r>
          </a:p>
          <a:p>
            <a:pPr marL="311143" indent="-311143">
              <a:buClr>
                <a:schemeClr val="accent5">
                  <a:lumMod val="75000"/>
                </a:schemeClr>
              </a:buClr>
              <a:buSzPct val="100000"/>
            </a:pPr>
            <a:r>
              <a:rPr lang="en-GB" sz="2000" dirty="0">
                <a:solidFill>
                  <a:schemeClr val="accent5">
                    <a:lumMod val="75000"/>
                  </a:schemeClr>
                </a:solidFill>
              </a:rPr>
              <a:t>Papers from highly ranked institutions have poorer reporting standards</a:t>
            </a:r>
            <a:r>
              <a:rPr lang="en-GB" sz="2000" baseline="30000" dirty="0">
                <a:solidFill>
                  <a:schemeClr val="accent5">
                    <a:lumMod val="75000"/>
                  </a:schemeClr>
                </a:solidFill>
              </a:rPr>
              <a:t>3</a:t>
            </a:r>
          </a:p>
        </p:txBody>
      </p:sp>
      <p:sp>
        <p:nvSpPr>
          <p:cNvPr id="4" name="TextBox 3"/>
          <p:cNvSpPr txBox="1"/>
          <p:nvPr/>
        </p:nvSpPr>
        <p:spPr>
          <a:xfrm>
            <a:off x="169818" y="4036423"/>
            <a:ext cx="8974183" cy="507831"/>
          </a:xfrm>
          <a:prstGeom prst="rect">
            <a:avLst/>
          </a:prstGeom>
          <a:noFill/>
        </p:spPr>
        <p:txBody>
          <a:bodyPr wrap="square" rtlCol="0">
            <a:spAutoFit/>
          </a:bodyPr>
          <a:lstStyle/>
          <a:p>
            <a:r>
              <a:rPr lang="en-GB" sz="900" i="1" baseline="30000" dirty="0">
                <a:solidFill>
                  <a:schemeClr val="bg1">
                    <a:lumMod val="50000"/>
                  </a:schemeClr>
                </a:solidFill>
                <a:latin typeface="Calibri Regular"/>
              </a:rPr>
              <a:t>1</a:t>
            </a:r>
            <a:r>
              <a:rPr lang="en-GB" sz="900" i="1" dirty="0">
                <a:solidFill>
                  <a:schemeClr val="bg1">
                    <a:lumMod val="50000"/>
                  </a:schemeClr>
                </a:solidFill>
                <a:latin typeface="Calibri Regular"/>
              </a:rPr>
              <a:t>Fang, Ferric C., and Arturo </a:t>
            </a:r>
            <a:r>
              <a:rPr lang="en-GB" sz="900" i="1" dirty="0" err="1">
                <a:solidFill>
                  <a:schemeClr val="bg1">
                    <a:lumMod val="50000"/>
                  </a:schemeClr>
                </a:solidFill>
                <a:latin typeface="Calibri Regular"/>
              </a:rPr>
              <a:t>Casadevall</a:t>
            </a:r>
            <a:r>
              <a:rPr lang="en-GB" sz="900" i="1" dirty="0">
                <a:solidFill>
                  <a:schemeClr val="bg1">
                    <a:lumMod val="50000"/>
                  </a:schemeClr>
                </a:solidFill>
                <a:latin typeface="Calibri Regular"/>
              </a:rPr>
              <a:t>. “Retracted Science and the Retraction Index.” Infection and Immunity 79, no. 10 (October 1, 2011): 3855–59. doi:10.1128/IAI.05661-11.</a:t>
            </a:r>
          </a:p>
          <a:p>
            <a:r>
              <a:rPr lang="en-GB" sz="900" i="1" baseline="30000" dirty="0">
                <a:solidFill>
                  <a:schemeClr val="bg1">
                    <a:lumMod val="50000"/>
                  </a:schemeClr>
                </a:solidFill>
                <a:latin typeface="Calibri Regular"/>
              </a:rPr>
              <a:t>2</a:t>
            </a:r>
            <a:r>
              <a:rPr lang="en-GB" sz="900" i="1" dirty="0">
                <a:solidFill>
                  <a:schemeClr val="bg1">
                    <a:lumMod val="50000"/>
                  </a:schemeClr>
                </a:solidFill>
                <a:latin typeface="Calibri Regular"/>
              </a:rPr>
              <a:t>Tressoldi PE, </a:t>
            </a:r>
            <a:r>
              <a:rPr lang="en-GB" sz="900" i="1" dirty="0" err="1">
                <a:solidFill>
                  <a:schemeClr val="bg1">
                    <a:lumMod val="50000"/>
                  </a:schemeClr>
                </a:solidFill>
                <a:latin typeface="Calibri Regular"/>
              </a:rPr>
              <a:t>Giofre</a:t>
            </a:r>
            <a:r>
              <a:rPr lang="en-GB" sz="900" i="1" dirty="0">
                <a:solidFill>
                  <a:schemeClr val="bg1">
                    <a:lumMod val="50000"/>
                  </a:schemeClr>
                </a:solidFill>
                <a:latin typeface="Calibri Regular"/>
              </a:rPr>
              <a:t> D, Sella F, Cumming G. High impact = high statistical standards? Not necessarily so. PLOS ONE 2013; 8(2):e56180. </a:t>
            </a:r>
            <a:r>
              <a:rPr lang="en-GB" sz="900" i="1" dirty="0" err="1">
                <a:solidFill>
                  <a:schemeClr val="bg1">
                    <a:lumMod val="50000"/>
                  </a:schemeClr>
                </a:solidFill>
                <a:latin typeface="Calibri Regular"/>
              </a:rPr>
              <a:t>doi</a:t>
            </a:r>
            <a:r>
              <a:rPr lang="en-GB" sz="900" i="1" dirty="0">
                <a:solidFill>
                  <a:schemeClr val="bg1">
                    <a:lumMod val="50000"/>
                  </a:schemeClr>
                </a:solidFill>
                <a:latin typeface="Calibri Regular"/>
              </a:rPr>
              <a:t>: 10.1371/journal.pone.0056180 PMID: 23418533</a:t>
            </a:r>
          </a:p>
          <a:p>
            <a:r>
              <a:rPr lang="en-GB" sz="900" i="1" baseline="30000" dirty="0">
                <a:solidFill>
                  <a:schemeClr val="bg1">
                    <a:lumMod val="50000"/>
                  </a:schemeClr>
                </a:solidFill>
                <a:latin typeface="Calibri Regular"/>
              </a:rPr>
              <a:t>3 </a:t>
            </a:r>
            <a:r>
              <a:rPr lang="en-GB" sz="900" i="1" dirty="0">
                <a:solidFill>
                  <a:schemeClr val="bg1">
                    <a:lumMod val="50000"/>
                  </a:schemeClr>
                </a:solidFill>
                <a:latin typeface="Calibri Regular"/>
              </a:rPr>
              <a:t>Macleod MR, et al. (2015) Risk of Bias in Reports of In Vivo Research: A Focus for Improvement. PLOS </a:t>
            </a:r>
            <a:r>
              <a:rPr lang="en-GB" sz="900" i="1" dirty="0" err="1">
                <a:solidFill>
                  <a:schemeClr val="bg1">
                    <a:lumMod val="50000"/>
                  </a:schemeClr>
                </a:solidFill>
                <a:latin typeface="Calibri Regular"/>
              </a:rPr>
              <a:t>Biol</a:t>
            </a:r>
            <a:r>
              <a:rPr lang="en-GB" sz="900" i="1" dirty="0">
                <a:solidFill>
                  <a:schemeClr val="bg1">
                    <a:lumMod val="50000"/>
                  </a:schemeClr>
                </a:solidFill>
                <a:latin typeface="Calibri Regular"/>
              </a:rPr>
              <a:t> 13(10): e1002273. doi:10.1371/journal.pbio.1002273</a:t>
            </a:r>
          </a:p>
        </p:txBody>
      </p:sp>
    </p:spTree>
    <p:extLst>
      <p:ext uri="{BB962C8B-B14F-4D97-AF65-F5344CB8AC3E}">
        <p14:creationId xmlns:p14="http://schemas.microsoft.com/office/powerpoint/2010/main" val="38298392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0"/>
          </p:nvPr>
        </p:nvPicPr>
        <p:blipFill>
          <a:blip r:embed="rId2" cstate="screen">
            <a:extLst>
              <a:ext uri="{28A0092B-C50C-407E-A947-70E740481C1C}">
                <a14:useLocalDpi xmlns:a14="http://schemas.microsoft.com/office/drawing/2010/main"/>
              </a:ext>
            </a:extLst>
          </a:blip>
          <a:stretch>
            <a:fillRect/>
          </a:stretch>
        </p:blipFill>
        <p:spPr>
          <a:xfrm>
            <a:off x="3319795" y="694833"/>
            <a:ext cx="5481947" cy="4201119"/>
          </a:xfrm>
        </p:spPr>
      </p:pic>
      <p:sp>
        <p:nvSpPr>
          <p:cNvPr id="4" name="Title 3"/>
          <p:cNvSpPr>
            <a:spLocks noGrp="1"/>
          </p:cNvSpPr>
          <p:nvPr>
            <p:ph type="title"/>
          </p:nvPr>
        </p:nvSpPr>
        <p:spPr>
          <a:xfrm>
            <a:off x="3027226" y="147455"/>
            <a:ext cx="5774516" cy="400049"/>
          </a:xfrm>
        </p:spPr>
        <p:txBody>
          <a:bodyPr>
            <a:noAutofit/>
          </a:bodyPr>
          <a:lstStyle/>
          <a:p>
            <a:pPr algn="r"/>
            <a:r>
              <a:rPr lang="en-US" sz="2400" dirty="0">
                <a:solidFill>
                  <a:schemeClr val="tx1"/>
                </a:solidFill>
              </a:rPr>
              <a:t>Bullied into bad science</a:t>
            </a:r>
          </a:p>
        </p:txBody>
      </p:sp>
      <p:sp>
        <p:nvSpPr>
          <p:cNvPr id="6" name="Title 3"/>
          <p:cNvSpPr txBox="1">
            <a:spLocks/>
          </p:cNvSpPr>
          <p:nvPr/>
        </p:nvSpPr>
        <p:spPr>
          <a:xfrm>
            <a:off x="327958" y="2253353"/>
            <a:ext cx="4100351" cy="1939824"/>
          </a:xfrm>
          <a:prstGeom prst="rect">
            <a:avLst/>
          </a:prstGeom>
        </p:spPr>
        <p:txBody>
          <a:bodyPr vert="horz" lIns="68580" tIns="34291" rIns="68580" bIns="34291" rtlCol="0" anchor="b" anchorCtr="0">
            <a:normAutofit lnSpcReduction="10000"/>
          </a:bodyPr>
          <a:lstStyle>
            <a:lvl1pPr algn="l" defTabSz="342900" rtl="0" eaLnBrk="1" latinLnBrk="0" hangingPunct="1">
              <a:spcBef>
                <a:spcPct val="0"/>
              </a:spcBef>
              <a:buNone/>
              <a:defRPr sz="2400" kern="1200">
                <a:solidFill>
                  <a:schemeClr val="accent2">
                    <a:lumMod val="75000"/>
                  </a:schemeClr>
                </a:solidFill>
                <a:latin typeface="Century Gothic"/>
                <a:ea typeface="+mj-ea"/>
                <a:cs typeface="+mj-cs"/>
              </a:defRPr>
            </a:lvl1pPr>
          </a:lstStyle>
          <a:p>
            <a:pPr algn="ctr"/>
            <a:r>
              <a:rPr lang="en-US" sz="1600" b="1" dirty="0">
                <a:solidFill>
                  <a:srgbClr val="377E92"/>
                </a:solidFill>
              </a:rPr>
              <a:t>The </a:t>
            </a:r>
            <a:r>
              <a:rPr lang="en-US" sz="1600" b="1" i="1" dirty="0">
                <a:solidFill>
                  <a:srgbClr val="377E92"/>
                </a:solidFill>
              </a:rPr>
              <a:t>Bullied Into Bad Science</a:t>
            </a:r>
            <a:r>
              <a:rPr lang="en-US" sz="1600" b="1" dirty="0">
                <a:solidFill>
                  <a:srgbClr val="377E92"/>
                </a:solidFill>
              </a:rPr>
              <a:t> campaign is an initiative by early career researchers (ECRs) for early career researchers who aim for a fairer, more open and ethical research and publication environment.</a:t>
            </a:r>
          </a:p>
          <a:p>
            <a:pPr algn="ctr"/>
            <a:endParaRPr lang="en-US" sz="1600" b="1" dirty="0">
              <a:solidFill>
                <a:srgbClr val="377E92"/>
              </a:solidFill>
            </a:endParaRPr>
          </a:p>
          <a:p>
            <a:pPr algn="ctr"/>
            <a:r>
              <a:rPr lang="en-US" sz="1600" dirty="0">
                <a:solidFill>
                  <a:srgbClr val="377E92"/>
                </a:solidFill>
              </a:rPr>
              <a:t>(University of Cambridge)</a:t>
            </a:r>
            <a:endParaRPr lang="en-US" sz="1600" b="1" dirty="0">
              <a:solidFill>
                <a:srgbClr val="377E92"/>
              </a:solidFill>
            </a:endParaRPr>
          </a:p>
        </p:txBody>
      </p:sp>
      <p:sp>
        <p:nvSpPr>
          <p:cNvPr id="9" name="TextBox 8"/>
          <p:cNvSpPr txBox="1"/>
          <p:nvPr/>
        </p:nvSpPr>
        <p:spPr>
          <a:xfrm>
            <a:off x="1231024" y="4541428"/>
            <a:ext cx="2037737" cy="415755"/>
          </a:xfrm>
          <a:prstGeom prst="rect">
            <a:avLst/>
          </a:prstGeom>
          <a:noFill/>
        </p:spPr>
        <p:txBody>
          <a:bodyPr wrap="none" rtlCol="0">
            <a:spAutoFit/>
          </a:bodyPr>
          <a:lstStyle/>
          <a:p>
            <a:r>
              <a:rPr lang="en-US" sz="1051" dirty="0">
                <a:solidFill>
                  <a:schemeClr val="bg2">
                    <a:lumMod val="75000"/>
                  </a:schemeClr>
                </a:solidFill>
                <a:latin typeface="Calibri Regular"/>
              </a:rPr>
              <a:t>http://</a:t>
            </a:r>
            <a:r>
              <a:rPr lang="en-US" sz="1051" dirty="0" err="1">
                <a:solidFill>
                  <a:schemeClr val="bg2">
                    <a:lumMod val="75000"/>
                  </a:schemeClr>
                </a:solidFill>
                <a:latin typeface="Calibri Regular"/>
              </a:rPr>
              <a:t>bulliedintobadscience.org</a:t>
            </a:r>
            <a:r>
              <a:rPr lang="en-US" sz="1051" dirty="0">
                <a:solidFill>
                  <a:schemeClr val="bg2">
                    <a:lumMod val="75000"/>
                  </a:schemeClr>
                </a:solidFill>
                <a:latin typeface="Calibri Regular"/>
              </a:rPr>
              <a:t>/ </a:t>
            </a:r>
          </a:p>
          <a:p>
            <a:endParaRPr lang="en-US" sz="1051" dirty="0">
              <a:solidFill>
                <a:schemeClr val="bg2">
                  <a:lumMod val="75000"/>
                </a:schemeClr>
              </a:solidFill>
              <a:latin typeface="Calibri Regular"/>
            </a:endParaRPr>
          </a:p>
        </p:txBody>
      </p:sp>
      <p:sp>
        <p:nvSpPr>
          <p:cNvPr id="10" name="Oval 9"/>
          <p:cNvSpPr/>
          <p:nvPr/>
        </p:nvSpPr>
        <p:spPr>
          <a:xfrm>
            <a:off x="5242324" y="1901403"/>
            <a:ext cx="3633477" cy="1787979"/>
          </a:xfrm>
          <a:prstGeom prst="ellipse">
            <a:avLst/>
          </a:prstGeom>
          <a:noFill/>
          <a:ln w="254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1"/>
          </a:p>
        </p:txBody>
      </p:sp>
    </p:spTree>
    <p:extLst>
      <p:ext uri="{BB962C8B-B14F-4D97-AF65-F5344CB8AC3E}">
        <p14:creationId xmlns:p14="http://schemas.microsoft.com/office/powerpoint/2010/main" val="28702425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0645" y="3657601"/>
            <a:ext cx="6155703" cy="1084083"/>
          </a:xfrm>
        </p:spPr>
        <p:txBody>
          <a:bodyPr>
            <a:noAutofit/>
          </a:bodyPr>
          <a:lstStyle/>
          <a:p>
            <a:pPr algn="ctr"/>
            <a:r>
              <a:rPr lang="en-US" sz="1200" dirty="0">
                <a:solidFill>
                  <a:schemeClr val="bg1">
                    <a:lumMod val="50000"/>
                  </a:schemeClr>
                </a:solidFill>
              </a:rPr>
              <a:t>Rescuing US biomedical research from its systemic flaws</a:t>
            </a:r>
            <a:br>
              <a:rPr lang="en-US" sz="1200" dirty="0">
                <a:solidFill>
                  <a:schemeClr val="bg1">
                    <a:lumMod val="50000"/>
                  </a:schemeClr>
                </a:solidFill>
              </a:rPr>
            </a:br>
            <a:r>
              <a:rPr lang="en-US" sz="1200" dirty="0">
                <a:solidFill>
                  <a:schemeClr val="bg1">
                    <a:lumMod val="50000"/>
                  </a:schemeClr>
                </a:solidFill>
              </a:rPr>
              <a:t>Bruce Alberts , Marc W. </a:t>
            </a:r>
            <a:r>
              <a:rPr lang="en-US" sz="1200" dirty="0" err="1">
                <a:solidFill>
                  <a:schemeClr val="bg1">
                    <a:lumMod val="50000"/>
                  </a:schemeClr>
                </a:solidFill>
              </a:rPr>
              <a:t>Kirschner</a:t>
            </a:r>
            <a:r>
              <a:rPr lang="en-US" sz="1200" dirty="0">
                <a:solidFill>
                  <a:schemeClr val="bg1">
                    <a:lumMod val="50000"/>
                  </a:schemeClr>
                </a:solidFill>
              </a:rPr>
              <a:t> , Shirley </a:t>
            </a:r>
            <a:r>
              <a:rPr lang="en-US" sz="1200" dirty="0" err="1">
                <a:solidFill>
                  <a:schemeClr val="bg1">
                    <a:lumMod val="50000"/>
                  </a:schemeClr>
                </a:solidFill>
              </a:rPr>
              <a:t>Tilghman</a:t>
            </a:r>
            <a:r>
              <a:rPr lang="en-US" sz="1200" dirty="0">
                <a:solidFill>
                  <a:schemeClr val="bg1">
                    <a:lumMod val="50000"/>
                  </a:schemeClr>
                </a:solidFill>
              </a:rPr>
              <a:t>, and Harold Varmus</a:t>
            </a:r>
            <a:br>
              <a:rPr lang="en-US" sz="1200" dirty="0">
                <a:solidFill>
                  <a:schemeClr val="bg1">
                    <a:lumMod val="50000"/>
                  </a:schemeClr>
                </a:solidFill>
              </a:rPr>
            </a:br>
            <a:r>
              <a:rPr lang="en-US" sz="1200" dirty="0">
                <a:solidFill>
                  <a:schemeClr val="bg1">
                    <a:lumMod val="50000"/>
                  </a:schemeClr>
                </a:solidFill>
              </a:rPr>
              <a:t> PNAS | April 22, 2014 | vol. 111 | no. 16 | 5773–5777</a:t>
            </a:r>
            <a:br>
              <a:rPr lang="en-US" sz="1200" dirty="0">
                <a:solidFill>
                  <a:schemeClr val="bg1">
                    <a:lumMod val="50000"/>
                  </a:schemeClr>
                </a:solidFill>
              </a:rPr>
            </a:br>
            <a:r>
              <a:rPr lang="pt-BR" sz="1200" dirty="0">
                <a:solidFill>
                  <a:schemeClr val="bg1">
                    <a:lumMod val="50000"/>
                  </a:schemeClr>
                </a:solidFill>
              </a:rPr>
              <a:t> </a:t>
            </a:r>
            <a:r>
              <a:rPr lang="pt-BR" sz="1200" dirty="0" err="1">
                <a:solidFill>
                  <a:schemeClr val="bg1">
                    <a:lumMod val="50000"/>
                  </a:schemeClr>
                </a:solidFill>
              </a:rPr>
              <a:t>doi</a:t>
            </a:r>
            <a:r>
              <a:rPr lang="pt-BR" sz="1200" dirty="0">
                <a:solidFill>
                  <a:schemeClr val="bg1">
                    <a:lumMod val="50000"/>
                  </a:schemeClr>
                </a:solidFill>
              </a:rPr>
              <a:t>: 10.1073/pnas.1404402111</a:t>
            </a:r>
            <a:endParaRPr lang="en-US" sz="1200" dirty="0">
              <a:solidFill>
                <a:schemeClr val="bg1">
                  <a:lumMod val="50000"/>
                </a:schemeClr>
              </a:solidFill>
            </a:endParaRPr>
          </a:p>
        </p:txBody>
      </p:sp>
      <p:sp>
        <p:nvSpPr>
          <p:cNvPr id="4" name="Text Placeholder 3"/>
          <p:cNvSpPr>
            <a:spLocks noGrp="1"/>
          </p:cNvSpPr>
          <p:nvPr>
            <p:ph type="body" idx="1"/>
          </p:nvPr>
        </p:nvSpPr>
        <p:spPr>
          <a:xfrm>
            <a:off x="1461155" y="782426"/>
            <a:ext cx="5740923" cy="2796595"/>
          </a:xfrm>
        </p:spPr>
        <p:txBody>
          <a:bodyPr>
            <a:noAutofit/>
          </a:bodyPr>
          <a:lstStyle/>
          <a:p>
            <a:pPr>
              <a:lnSpc>
                <a:spcPct val="100000"/>
              </a:lnSpc>
            </a:pPr>
            <a:r>
              <a:rPr lang="en-US" sz="1800" dirty="0">
                <a:solidFill>
                  <a:schemeClr val="accent5">
                    <a:lumMod val="75000"/>
                  </a:schemeClr>
                </a:solidFill>
              </a:rPr>
              <a:t>“As competition for jobs and promotions increases, the inflated value given to publishing in a small number of so-called “high impact” journals has put pressure on authors to rush into print, cut corners, exaggerate their findings, and overstate the significance of their work. </a:t>
            </a:r>
          </a:p>
          <a:p>
            <a:pPr>
              <a:lnSpc>
                <a:spcPct val="100000"/>
              </a:lnSpc>
            </a:pPr>
            <a:endParaRPr lang="en-US" sz="1800" dirty="0">
              <a:solidFill>
                <a:schemeClr val="accent5">
                  <a:lumMod val="75000"/>
                </a:schemeClr>
              </a:solidFill>
            </a:endParaRPr>
          </a:p>
          <a:p>
            <a:pPr>
              <a:lnSpc>
                <a:spcPct val="100000"/>
              </a:lnSpc>
            </a:pPr>
            <a:r>
              <a:rPr lang="en-US" sz="1800" dirty="0">
                <a:solidFill>
                  <a:schemeClr val="accent5">
                    <a:lumMod val="75000"/>
                  </a:schemeClr>
                </a:solidFill>
              </a:rPr>
              <a:t>Such publication practices, abetted by the hypercompetitive grant system and job market, are changing the atmosphere in many laboratories in disturbing ways.”</a:t>
            </a:r>
          </a:p>
        </p:txBody>
      </p:sp>
    </p:spTree>
    <p:extLst>
      <p:ext uri="{BB962C8B-B14F-4D97-AF65-F5344CB8AC3E}">
        <p14:creationId xmlns:p14="http://schemas.microsoft.com/office/powerpoint/2010/main" val="31849864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F6F57-EB93-3648-8A1D-EA29E59CB744}"/>
              </a:ext>
            </a:extLst>
          </p:cNvPr>
          <p:cNvSpPr>
            <a:spLocks noGrp="1"/>
          </p:cNvSpPr>
          <p:nvPr>
            <p:ph type="title"/>
          </p:nvPr>
        </p:nvSpPr>
        <p:spPr>
          <a:xfrm>
            <a:off x="629841" y="45286"/>
            <a:ext cx="7715343" cy="751298"/>
          </a:xfrm>
        </p:spPr>
        <p:txBody>
          <a:bodyPr/>
          <a:lstStyle/>
          <a:p>
            <a:pPr algn="r"/>
            <a:r>
              <a:rPr lang="en-US" dirty="0" err="1"/>
              <a:t>Hypercompetition</a:t>
            </a:r>
            <a:r>
              <a:rPr lang="en-US" dirty="0"/>
              <a:t> 1</a:t>
            </a:r>
          </a:p>
        </p:txBody>
      </p:sp>
      <p:sp>
        <p:nvSpPr>
          <p:cNvPr id="4" name="Text Placeholder 3">
            <a:extLst>
              <a:ext uri="{FF2B5EF4-FFF2-40B4-BE49-F238E27FC236}">
                <a16:creationId xmlns:a16="http://schemas.microsoft.com/office/drawing/2014/main" id="{D0212E3F-2494-344E-B0D1-FD91A0D2EB3F}"/>
              </a:ext>
            </a:extLst>
          </p:cNvPr>
          <p:cNvSpPr>
            <a:spLocks noGrp="1"/>
          </p:cNvSpPr>
          <p:nvPr>
            <p:ph type="body" sz="half" idx="2"/>
          </p:nvPr>
        </p:nvSpPr>
        <p:spPr>
          <a:xfrm>
            <a:off x="629841" y="796584"/>
            <a:ext cx="8008157" cy="3705078"/>
          </a:xfrm>
        </p:spPr>
        <p:txBody>
          <a:bodyPr>
            <a:noAutofit/>
          </a:bodyPr>
          <a:lstStyle/>
          <a:p>
            <a:pPr marL="285750" indent="-285750">
              <a:buFont typeface="Arial" panose="020B0604020202020204" pitchFamily="34" charset="0"/>
              <a:buChar char="•"/>
            </a:pPr>
            <a:r>
              <a:rPr lang="en-US" sz="1800" dirty="0">
                <a:solidFill>
                  <a:schemeClr val="tx1">
                    <a:lumMod val="50000"/>
                    <a:lumOff val="50000"/>
                  </a:schemeClr>
                </a:solidFill>
              </a:rPr>
              <a:t>Selection for high output leads to poorer methods and increasingly high false discovery rates.</a:t>
            </a:r>
          </a:p>
          <a:p>
            <a:pPr marL="285750" indent="-285750">
              <a:buFont typeface="Arial" panose="020B0604020202020204" pitchFamily="34" charset="0"/>
              <a:buChar char="•"/>
            </a:pPr>
            <a:r>
              <a:rPr lang="en-US" sz="1800" dirty="0">
                <a:solidFill>
                  <a:schemeClr val="tx1">
                    <a:lumMod val="50000"/>
                    <a:lumOff val="50000"/>
                  </a:schemeClr>
                </a:solidFill>
              </a:rPr>
              <a:t>Replication slows but does not stop methodological deterioration.</a:t>
            </a:r>
          </a:p>
          <a:p>
            <a:pPr marL="285750" indent="-285750">
              <a:buFont typeface="Arial" panose="020B0604020202020204" pitchFamily="34" charset="0"/>
              <a:buChar char="•"/>
            </a:pPr>
            <a:r>
              <a:rPr lang="en-US" sz="1800" dirty="0">
                <a:solidFill>
                  <a:schemeClr val="tx1">
                    <a:lumMod val="50000"/>
                    <a:lumOff val="50000"/>
                  </a:schemeClr>
                </a:solidFill>
              </a:rPr>
              <a:t>Common methodologies can change over time not only because established researchers are strategically changing their methods, but also because certain researchers are more successful in transmitting their methods to younger generations.  </a:t>
            </a:r>
          </a:p>
          <a:p>
            <a:pPr marL="285750" indent="-285750">
              <a:buFont typeface="Arial" panose="020B0604020202020204" pitchFamily="34" charset="0"/>
              <a:buChar char="•"/>
            </a:pPr>
            <a:r>
              <a:rPr lang="en-US" sz="1800" dirty="0">
                <a:solidFill>
                  <a:schemeClr val="tx1">
                    <a:lumMod val="50000"/>
                    <a:lumOff val="50000"/>
                  </a:schemeClr>
                </a:solidFill>
              </a:rPr>
              <a:t>between 1974 and 2014, the frequency of the words ‘innovative’, ‘groundbreaking’ and ‘novel’ in PubMed abstracts increased by 2500% or more.</a:t>
            </a:r>
          </a:p>
          <a:p>
            <a:pPr marL="285750" indent="-285750">
              <a:buFont typeface="Arial" panose="020B0604020202020204" pitchFamily="34" charset="0"/>
              <a:buChar char="•"/>
            </a:pPr>
            <a:endParaRPr lang="en-US" sz="1800" dirty="0">
              <a:solidFill>
                <a:schemeClr val="tx1">
                  <a:lumMod val="50000"/>
                  <a:lumOff val="50000"/>
                </a:schemeClr>
              </a:solidFill>
            </a:endParaRPr>
          </a:p>
        </p:txBody>
      </p:sp>
      <p:sp>
        <p:nvSpPr>
          <p:cNvPr id="5" name="TextBox 4">
            <a:extLst>
              <a:ext uri="{FF2B5EF4-FFF2-40B4-BE49-F238E27FC236}">
                <a16:creationId xmlns:a16="http://schemas.microsoft.com/office/drawing/2014/main" id="{EC78AC04-4C59-F54E-8E52-0FA4F103DB45}"/>
              </a:ext>
            </a:extLst>
          </p:cNvPr>
          <p:cNvSpPr txBox="1"/>
          <p:nvPr/>
        </p:nvSpPr>
        <p:spPr>
          <a:xfrm>
            <a:off x="1" y="4791275"/>
            <a:ext cx="9143999" cy="215444"/>
          </a:xfrm>
          <a:prstGeom prst="rect">
            <a:avLst/>
          </a:prstGeom>
          <a:noFill/>
        </p:spPr>
        <p:txBody>
          <a:bodyPr wrap="square" rtlCol="0">
            <a:spAutoFit/>
          </a:bodyPr>
          <a:lstStyle/>
          <a:p>
            <a:r>
              <a:rPr lang="en-US" sz="800" i="1" dirty="0" err="1">
                <a:solidFill>
                  <a:schemeClr val="tx1">
                    <a:lumMod val="50000"/>
                    <a:lumOff val="50000"/>
                  </a:schemeClr>
                </a:solidFill>
              </a:rPr>
              <a:t>Smaldino</a:t>
            </a:r>
            <a:r>
              <a:rPr lang="en-US" sz="800" i="1" dirty="0">
                <a:solidFill>
                  <a:schemeClr val="tx1">
                    <a:lumMod val="50000"/>
                    <a:lumOff val="50000"/>
                  </a:schemeClr>
                </a:solidFill>
              </a:rPr>
              <a:t>, Paul E., and Richard </a:t>
            </a:r>
            <a:r>
              <a:rPr lang="en-US" sz="800" i="1" dirty="0" err="1">
                <a:solidFill>
                  <a:schemeClr val="tx1">
                    <a:lumMod val="50000"/>
                    <a:lumOff val="50000"/>
                  </a:schemeClr>
                </a:solidFill>
              </a:rPr>
              <a:t>McElreath</a:t>
            </a:r>
            <a:r>
              <a:rPr lang="en-US" sz="800" i="1" dirty="0">
                <a:solidFill>
                  <a:schemeClr val="tx1">
                    <a:lumMod val="50000"/>
                    <a:lumOff val="50000"/>
                  </a:schemeClr>
                </a:solidFill>
              </a:rPr>
              <a:t>. “The Natural Selection of Bad Science.” Royal Society Open Science 3, no. 9 (September 21, 2016). </a:t>
            </a:r>
            <a:r>
              <a:rPr lang="en-US" sz="800" i="1" dirty="0">
                <a:solidFill>
                  <a:schemeClr val="tx1">
                    <a:lumMod val="50000"/>
                    <a:lumOff val="50000"/>
                  </a:schemeClr>
                </a:solidFill>
                <a:hlinkClick r:id="rId3"/>
              </a:rPr>
              <a:t>https://doi.org/10.1098/rsos.160384</a:t>
            </a:r>
            <a:r>
              <a:rPr lang="en-US" sz="800" i="1" dirty="0">
                <a:solidFill>
                  <a:schemeClr val="tx1">
                    <a:lumMod val="50000"/>
                    <a:lumOff val="50000"/>
                  </a:schemeClr>
                </a:solidFill>
              </a:rPr>
              <a:t>. and refs within</a:t>
            </a:r>
          </a:p>
        </p:txBody>
      </p:sp>
    </p:spTree>
    <p:extLst>
      <p:ext uri="{BB962C8B-B14F-4D97-AF65-F5344CB8AC3E}">
        <p14:creationId xmlns:p14="http://schemas.microsoft.com/office/powerpoint/2010/main" val="10073536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0212E3F-2494-344E-B0D1-FD91A0D2EB3F}"/>
              </a:ext>
            </a:extLst>
          </p:cNvPr>
          <p:cNvSpPr>
            <a:spLocks noGrp="1"/>
          </p:cNvSpPr>
          <p:nvPr>
            <p:ph type="body" sz="half" idx="2"/>
          </p:nvPr>
        </p:nvSpPr>
        <p:spPr>
          <a:xfrm>
            <a:off x="629841" y="796584"/>
            <a:ext cx="8008157" cy="3705078"/>
          </a:xfrm>
        </p:spPr>
        <p:txBody>
          <a:bodyPr>
            <a:noAutofit/>
          </a:bodyPr>
          <a:lstStyle/>
          <a:p>
            <a:pPr marL="285750" indent="-285750">
              <a:buFont typeface="Arial" panose="020B0604020202020204" pitchFamily="34" charset="0"/>
              <a:buChar char="•"/>
            </a:pPr>
            <a:r>
              <a:rPr lang="en-US" sz="1800" dirty="0">
                <a:solidFill>
                  <a:schemeClr val="tx1">
                    <a:lumMod val="50000"/>
                    <a:lumOff val="50000"/>
                  </a:schemeClr>
                </a:solidFill>
              </a:rPr>
              <a:t>volume alone is often perceived as a measure of researcher quality, particularly for early-career researchers (who don’t have citations). </a:t>
            </a:r>
          </a:p>
          <a:p>
            <a:pPr marL="285750" indent="-285750">
              <a:buFont typeface="Arial" panose="020B0604020202020204" pitchFamily="34" charset="0"/>
              <a:buChar char="•"/>
            </a:pPr>
            <a:r>
              <a:rPr lang="en-US" sz="1800" dirty="0">
                <a:solidFill>
                  <a:schemeClr val="tx1">
                    <a:lumMod val="50000"/>
                    <a:lumOff val="50000"/>
                  </a:schemeClr>
                </a:solidFill>
              </a:rPr>
              <a:t>since the adoption of the h-index, researchers have been observed to artificially inflate their indices through self-citation.</a:t>
            </a:r>
          </a:p>
          <a:p>
            <a:pPr marL="285750" indent="-285750">
              <a:buFont typeface="Arial" panose="020B0604020202020204" pitchFamily="34" charset="0"/>
              <a:buChar char="•"/>
            </a:pPr>
            <a:r>
              <a:rPr lang="en-US" sz="1800" dirty="0">
                <a:solidFill>
                  <a:schemeClr val="tx1">
                    <a:lumMod val="50000"/>
                    <a:lumOff val="50000"/>
                  </a:schemeClr>
                </a:solidFill>
              </a:rPr>
              <a:t>positive results in support of some novel hypothesis are more likely to be published than negative results, particularly in high-impact journals.</a:t>
            </a:r>
          </a:p>
          <a:p>
            <a:pPr marL="285750" indent="-285750">
              <a:buFont typeface="Arial" panose="020B0604020202020204" pitchFamily="34" charset="0"/>
              <a:buChar char="•"/>
            </a:pPr>
            <a:r>
              <a:rPr lang="en-US" sz="1800" dirty="0">
                <a:solidFill>
                  <a:schemeClr val="tx1">
                    <a:lumMod val="50000"/>
                    <a:lumOff val="50000"/>
                  </a:schemeClr>
                </a:solidFill>
              </a:rPr>
              <a:t>researchers who can obtain more positive results—whatever their truth value—will have an advantage</a:t>
            </a:r>
          </a:p>
          <a:p>
            <a:pPr marL="285750" indent="-285750">
              <a:buFont typeface="Arial" panose="020B0604020202020204" pitchFamily="34" charset="0"/>
              <a:buChar char="•"/>
            </a:pPr>
            <a:r>
              <a:rPr lang="en-US" sz="1800" dirty="0">
                <a:solidFill>
                  <a:schemeClr val="tx1">
                    <a:lumMod val="50000"/>
                    <a:lumOff val="50000"/>
                  </a:schemeClr>
                </a:solidFill>
              </a:rPr>
              <a:t>Researchers don't publish negative research</a:t>
            </a:r>
          </a:p>
          <a:p>
            <a:pPr marL="285750" indent="-285750">
              <a:buFont typeface="Arial" panose="020B0604020202020204" pitchFamily="34" charset="0"/>
              <a:buChar char="•"/>
            </a:pPr>
            <a:r>
              <a:rPr lang="en-US" sz="1800" dirty="0">
                <a:solidFill>
                  <a:schemeClr val="tx1">
                    <a:lumMod val="50000"/>
                    <a:lumOff val="50000"/>
                  </a:schemeClr>
                </a:solidFill>
              </a:rPr>
              <a:t>even firmly discredited research is often cited by scholars unaware of the </a:t>
            </a:r>
            <a:r>
              <a:rPr lang="en-US" sz="1800" dirty="0" err="1">
                <a:solidFill>
                  <a:schemeClr val="tx1">
                    <a:lumMod val="50000"/>
                    <a:lumOff val="50000"/>
                  </a:schemeClr>
                </a:solidFill>
              </a:rPr>
              <a:t>discreditation</a:t>
            </a:r>
            <a:r>
              <a:rPr lang="en-US" sz="1800" dirty="0">
                <a:solidFill>
                  <a:schemeClr val="tx1">
                    <a:lumMod val="50000"/>
                    <a:lumOff val="50000"/>
                  </a:schemeClr>
                </a:solidFill>
              </a:rPr>
              <a:t>.</a:t>
            </a:r>
          </a:p>
        </p:txBody>
      </p:sp>
      <p:sp>
        <p:nvSpPr>
          <p:cNvPr id="8" name="Title 1">
            <a:extLst>
              <a:ext uri="{FF2B5EF4-FFF2-40B4-BE49-F238E27FC236}">
                <a16:creationId xmlns:a16="http://schemas.microsoft.com/office/drawing/2014/main" id="{DF536DF3-7653-F647-AA81-690F5068358A}"/>
              </a:ext>
            </a:extLst>
          </p:cNvPr>
          <p:cNvSpPr txBox="1">
            <a:spLocks/>
          </p:cNvSpPr>
          <p:nvPr/>
        </p:nvSpPr>
        <p:spPr>
          <a:xfrm>
            <a:off x="629841" y="45286"/>
            <a:ext cx="7715343" cy="751298"/>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400" b="0" i="0" u="none" strike="noStrike" cap="none">
                <a:solidFill>
                  <a:schemeClr val="dk1"/>
                </a:solidFill>
                <a:latin typeface="Calibri Regular"/>
                <a:ea typeface="Calibri Regular"/>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r"/>
            <a:r>
              <a:rPr lang="en-US" dirty="0" err="1"/>
              <a:t>Hypercompetition</a:t>
            </a:r>
            <a:r>
              <a:rPr lang="en-US" dirty="0"/>
              <a:t> 2</a:t>
            </a:r>
          </a:p>
        </p:txBody>
      </p:sp>
      <p:sp>
        <p:nvSpPr>
          <p:cNvPr id="6" name="TextBox 5">
            <a:extLst>
              <a:ext uri="{FF2B5EF4-FFF2-40B4-BE49-F238E27FC236}">
                <a16:creationId xmlns:a16="http://schemas.microsoft.com/office/drawing/2014/main" id="{B0D1E752-03F6-8347-A80E-32A7D3D687E8}"/>
              </a:ext>
            </a:extLst>
          </p:cNvPr>
          <p:cNvSpPr txBox="1"/>
          <p:nvPr/>
        </p:nvSpPr>
        <p:spPr>
          <a:xfrm>
            <a:off x="1" y="4791275"/>
            <a:ext cx="9143999" cy="215444"/>
          </a:xfrm>
          <a:prstGeom prst="rect">
            <a:avLst/>
          </a:prstGeom>
          <a:noFill/>
        </p:spPr>
        <p:txBody>
          <a:bodyPr wrap="square" rtlCol="0">
            <a:spAutoFit/>
          </a:bodyPr>
          <a:lstStyle/>
          <a:p>
            <a:r>
              <a:rPr lang="en-US" sz="800" i="1" dirty="0" err="1">
                <a:solidFill>
                  <a:schemeClr val="tx1">
                    <a:lumMod val="50000"/>
                    <a:lumOff val="50000"/>
                  </a:schemeClr>
                </a:solidFill>
              </a:rPr>
              <a:t>Smaldino</a:t>
            </a:r>
            <a:r>
              <a:rPr lang="en-US" sz="800" i="1" dirty="0">
                <a:solidFill>
                  <a:schemeClr val="tx1">
                    <a:lumMod val="50000"/>
                    <a:lumOff val="50000"/>
                  </a:schemeClr>
                </a:solidFill>
              </a:rPr>
              <a:t>, Paul E., and Richard </a:t>
            </a:r>
            <a:r>
              <a:rPr lang="en-US" sz="800" i="1" dirty="0" err="1">
                <a:solidFill>
                  <a:schemeClr val="tx1">
                    <a:lumMod val="50000"/>
                    <a:lumOff val="50000"/>
                  </a:schemeClr>
                </a:solidFill>
              </a:rPr>
              <a:t>McElreath</a:t>
            </a:r>
            <a:r>
              <a:rPr lang="en-US" sz="800" i="1" dirty="0">
                <a:solidFill>
                  <a:schemeClr val="tx1">
                    <a:lumMod val="50000"/>
                    <a:lumOff val="50000"/>
                  </a:schemeClr>
                </a:solidFill>
              </a:rPr>
              <a:t>. “The Natural Selection of Bad Science.” Royal Society Open Science 3, no. 9 (September 21, 2016). </a:t>
            </a:r>
            <a:r>
              <a:rPr lang="en-US" sz="800" i="1" dirty="0">
                <a:solidFill>
                  <a:schemeClr val="tx1">
                    <a:lumMod val="50000"/>
                    <a:lumOff val="50000"/>
                  </a:schemeClr>
                </a:solidFill>
                <a:hlinkClick r:id="rId3"/>
              </a:rPr>
              <a:t>https://doi.org/10.1098/rsos.160384</a:t>
            </a:r>
            <a:r>
              <a:rPr lang="en-US" sz="800" i="1" dirty="0">
                <a:solidFill>
                  <a:schemeClr val="tx1">
                    <a:lumMod val="50000"/>
                    <a:lumOff val="50000"/>
                  </a:schemeClr>
                </a:solidFill>
              </a:rPr>
              <a:t>. and refs within</a:t>
            </a:r>
          </a:p>
        </p:txBody>
      </p:sp>
    </p:spTree>
    <p:extLst>
      <p:ext uri="{BB962C8B-B14F-4D97-AF65-F5344CB8AC3E}">
        <p14:creationId xmlns:p14="http://schemas.microsoft.com/office/powerpoint/2010/main" val="29720005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F6F57-EB93-3648-8A1D-EA29E59CB744}"/>
              </a:ext>
            </a:extLst>
          </p:cNvPr>
          <p:cNvSpPr>
            <a:spLocks noGrp="1"/>
          </p:cNvSpPr>
          <p:nvPr>
            <p:ph type="title"/>
          </p:nvPr>
        </p:nvSpPr>
        <p:spPr>
          <a:xfrm>
            <a:off x="629841" y="45286"/>
            <a:ext cx="7715343" cy="751298"/>
          </a:xfrm>
        </p:spPr>
        <p:txBody>
          <a:bodyPr/>
          <a:lstStyle/>
          <a:p>
            <a:pPr algn="r"/>
            <a:r>
              <a:rPr lang="en-US" dirty="0"/>
              <a:t>Perverse Incentives</a:t>
            </a:r>
          </a:p>
        </p:txBody>
      </p:sp>
      <p:sp>
        <p:nvSpPr>
          <p:cNvPr id="4" name="Text Placeholder 3">
            <a:extLst>
              <a:ext uri="{FF2B5EF4-FFF2-40B4-BE49-F238E27FC236}">
                <a16:creationId xmlns:a16="http://schemas.microsoft.com/office/drawing/2014/main" id="{D0212E3F-2494-344E-B0D1-FD91A0D2EB3F}"/>
              </a:ext>
            </a:extLst>
          </p:cNvPr>
          <p:cNvSpPr>
            <a:spLocks noGrp="1"/>
          </p:cNvSpPr>
          <p:nvPr>
            <p:ph type="body" sz="half" idx="2"/>
          </p:nvPr>
        </p:nvSpPr>
        <p:spPr>
          <a:xfrm>
            <a:off x="629841" y="796584"/>
            <a:ext cx="8008157" cy="3705078"/>
          </a:xfrm>
        </p:spPr>
        <p:txBody>
          <a:bodyPr>
            <a:noAutofit/>
          </a:bodyPr>
          <a:lstStyle/>
          <a:p>
            <a:pPr algn="ctr"/>
            <a:r>
              <a:rPr lang="en-US" sz="1800" dirty="0">
                <a:solidFill>
                  <a:schemeClr val="tx1">
                    <a:lumMod val="50000"/>
                    <a:lumOff val="50000"/>
                  </a:schemeClr>
                </a:solidFill>
              </a:rPr>
              <a:t>The more any quantitative social indicator is used for social decision-making, the more subject it will be to corruption pressures and the more apt it will be to distort and corrupt the social processes it is intended to monitor.</a:t>
            </a:r>
          </a:p>
          <a:p>
            <a:pPr algn="ctr"/>
            <a:r>
              <a:rPr lang="en-US" sz="1800" dirty="0">
                <a:solidFill>
                  <a:schemeClr val="tx1">
                    <a:lumMod val="50000"/>
                    <a:lumOff val="50000"/>
                  </a:schemeClr>
                </a:solidFill>
              </a:rPr>
              <a:t>    Donald T. Campbell (1976, p. 49)</a:t>
            </a:r>
          </a:p>
          <a:p>
            <a:pPr algn="ctr"/>
            <a:endParaRPr lang="en-US" sz="1800" dirty="0">
              <a:solidFill>
                <a:schemeClr val="tx1">
                  <a:lumMod val="50000"/>
                  <a:lumOff val="50000"/>
                </a:schemeClr>
              </a:solidFill>
            </a:endParaRPr>
          </a:p>
          <a:p>
            <a:pPr algn="ctr"/>
            <a:r>
              <a:rPr lang="en-US" sz="1800" dirty="0">
                <a:solidFill>
                  <a:schemeClr val="tx1">
                    <a:lumMod val="50000"/>
                    <a:lumOff val="50000"/>
                  </a:schemeClr>
                </a:solidFill>
              </a:rPr>
              <a:t>I’ve been on a number of search committees. I don’t remember anybody looking at anybody’s papers. Number and IF [impact factor] of pubs are what counts.</a:t>
            </a:r>
          </a:p>
          <a:p>
            <a:pPr algn="ctr"/>
            <a:r>
              <a:rPr lang="en-US" sz="1800" dirty="0">
                <a:solidFill>
                  <a:schemeClr val="tx1">
                    <a:lumMod val="50000"/>
                    <a:lumOff val="50000"/>
                  </a:schemeClr>
                </a:solidFill>
              </a:rPr>
              <a:t>    Terry McGlynn (</a:t>
            </a:r>
            <a:r>
              <a:rPr lang="en-US" sz="1800" dirty="0" err="1">
                <a:solidFill>
                  <a:schemeClr val="tx1">
                    <a:lumMod val="50000"/>
                    <a:lumOff val="50000"/>
                  </a:schemeClr>
                </a:solidFill>
              </a:rPr>
              <a:t>realscientists</a:t>
            </a:r>
            <a:r>
              <a:rPr lang="en-US" sz="1800" dirty="0">
                <a:solidFill>
                  <a:schemeClr val="tx1">
                    <a:lumMod val="50000"/>
                    <a:lumOff val="50000"/>
                  </a:schemeClr>
                </a:solidFill>
              </a:rPr>
              <a:t>) (21 October 2015, 4:12 p.m. Tweet.)</a:t>
            </a:r>
            <a:endParaRPr lang="en-US" sz="1800" dirty="0">
              <a:solidFill>
                <a:schemeClr val="tx1">
                  <a:lumMod val="50000"/>
                  <a:lumOff val="50000"/>
                </a:schemeClr>
              </a:solidFill>
              <a:latin typeface="+mn-lt"/>
            </a:endParaRPr>
          </a:p>
        </p:txBody>
      </p:sp>
      <p:sp>
        <p:nvSpPr>
          <p:cNvPr id="6" name="TextBox 5">
            <a:extLst>
              <a:ext uri="{FF2B5EF4-FFF2-40B4-BE49-F238E27FC236}">
                <a16:creationId xmlns:a16="http://schemas.microsoft.com/office/drawing/2014/main" id="{605AF2E1-E431-C646-810C-DC28A4AC2B04}"/>
              </a:ext>
            </a:extLst>
          </p:cNvPr>
          <p:cNvSpPr txBox="1"/>
          <p:nvPr/>
        </p:nvSpPr>
        <p:spPr>
          <a:xfrm>
            <a:off x="1" y="4791275"/>
            <a:ext cx="9143999" cy="338554"/>
          </a:xfrm>
          <a:prstGeom prst="rect">
            <a:avLst/>
          </a:prstGeom>
          <a:noFill/>
        </p:spPr>
        <p:txBody>
          <a:bodyPr wrap="square" rtlCol="0">
            <a:spAutoFit/>
          </a:bodyPr>
          <a:lstStyle/>
          <a:p>
            <a:r>
              <a:rPr lang="en-US" sz="800" i="1" dirty="0">
                <a:solidFill>
                  <a:schemeClr val="tx1">
                    <a:lumMod val="50000"/>
                    <a:lumOff val="50000"/>
                  </a:schemeClr>
                </a:solidFill>
              </a:rPr>
              <a:t>Quotes at start of </a:t>
            </a:r>
            <a:r>
              <a:rPr lang="en-US" sz="800" i="1" dirty="0" err="1">
                <a:solidFill>
                  <a:schemeClr val="tx1">
                    <a:lumMod val="50000"/>
                    <a:lumOff val="50000"/>
                  </a:schemeClr>
                </a:solidFill>
              </a:rPr>
              <a:t>Smaldino</a:t>
            </a:r>
            <a:r>
              <a:rPr lang="en-US" sz="800" i="1" dirty="0">
                <a:solidFill>
                  <a:schemeClr val="tx1">
                    <a:lumMod val="50000"/>
                    <a:lumOff val="50000"/>
                  </a:schemeClr>
                </a:solidFill>
              </a:rPr>
              <a:t>, Paul E., and Richard </a:t>
            </a:r>
            <a:r>
              <a:rPr lang="en-US" sz="800" i="1" dirty="0" err="1">
                <a:solidFill>
                  <a:schemeClr val="tx1">
                    <a:lumMod val="50000"/>
                    <a:lumOff val="50000"/>
                  </a:schemeClr>
                </a:solidFill>
              </a:rPr>
              <a:t>McElreath</a:t>
            </a:r>
            <a:r>
              <a:rPr lang="en-US" sz="800" i="1" dirty="0">
                <a:solidFill>
                  <a:schemeClr val="tx1">
                    <a:lumMod val="50000"/>
                    <a:lumOff val="50000"/>
                  </a:schemeClr>
                </a:solidFill>
              </a:rPr>
              <a:t>. “The Natural Selection of Bad Science.” Royal Society Open Science 3, no. 9 (September 21, 2016). https://</a:t>
            </a:r>
            <a:r>
              <a:rPr lang="en-US" sz="800" i="1" dirty="0" err="1">
                <a:solidFill>
                  <a:schemeClr val="tx1">
                    <a:lumMod val="50000"/>
                    <a:lumOff val="50000"/>
                  </a:schemeClr>
                </a:solidFill>
              </a:rPr>
              <a:t>doi.org</a:t>
            </a:r>
            <a:r>
              <a:rPr lang="en-US" sz="800" i="1" dirty="0">
                <a:solidFill>
                  <a:schemeClr val="tx1">
                    <a:lumMod val="50000"/>
                    <a:lumOff val="50000"/>
                  </a:schemeClr>
                </a:solidFill>
              </a:rPr>
              <a:t>/10.1098/rsos.160384.</a:t>
            </a:r>
          </a:p>
        </p:txBody>
      </p:sp>
    </p:spTree>
    <p:extLst>
      <p:ext uri="{BB962C8B-B14F-4D97-AF65-F5344CB8AC3E}">
        <p14:creationId xmlns:p14="http://schemas.microsoft.com/office/powerpoint/2010/main" val="3966968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0B7FF8-19B1-544C-8865-8F11B306221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369997" y="179325"/>
            <a:ext cx="4588977" cy="4542310"/>
          </a:xfrm>
          <a:prstGeom prst="rect">
            <a:avLst/>
          </a:prstGeom>
        </p:spPr>
      </p:pic>
      <p:pic>
        <p:nvPicPr>
          <p:cNvPr id="5" name="Picture 4">
            <a:extLst>
              <a:ext uri="{FF2B5EF4-FFF2-40B4-BE49-F238E27FC236}">
                <a16:creationId xmlns:a16="http://schemas.microsoft.com/office/drawing/2014/main" id="{EB5A7F66-DEB9-0C4E-85DE-BB8308317CF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179324"/>
            <a:ext cx="4369997" cy="4258782"/>
          </a:xfrm>
          <a:prstGeom prst="rect">
            <a:avLst/>
          </a:prstGeom>
        </p:spPr>
      </p:pic>
      <p:sp>
        <p:nvSpPr>
          <p:cNvPr id="6" name="Rectangle 5">
            <a:extLst>
              <a:ext uri="{FF2B5EF4-FFF2-40B4-BE49-F238E27FC236}">
                <a16:creationId xmlns:a16="http://schemas.microsoft.com/office/drawing/2014/main" id="{51848FA2-C208-DD48-8320-028A7D746719}"/>
              </a:ext>
            </a:extLst>
          </p:cNvPr>
          <p:cNvSpPr/>
          <p:nvPr/>
        </p:nvSpPr>
        <p:spPr>
          <a:xfrm>
            <a:off x="225102" y="4628078"/>
            <a:ext cx="824265" cy="196208"/>
          </a:xfrm>
          <a:prstGeom prst="rect">
            <a:avLst/>
          </a:prstGeom>
        </p:spPr>
        <p:txBody>
          <a:bodyPr wrap="none">
            <a:spAutoFit/>
          </a:bodyPr>
          <a:lstStyle/>
          <a:p>
            <a:r>
              <a:rPr lang="en-US" sz="675" b="1" dirty="0">
                <a:solidFill>
                  <a:srgbClr val="467A90"/>
                </a:solidFill>
              </a:rPr>
              <a:t>November 2016</a:t>
            </a:r>
          </a:p>
        </p:txBody>
      </p:sp>
      <p:sp>
        <p:nvSpPr>
          <p:cNvPr id="7" name="Rectangle 6">
            <a:extLst>
              <a:ext uri="{FF2B5EF4-FFF2-40B4-BE49-F238E27FC236}">
                <a16:creationId xmlns:a16="http://schemas.microsoft.com/office/drawing/2014/main" id="{501BC011-DF3D-A24F-B5A6-7C29EAB05588}"/>
              </a:ext>
            </a:extLst>
          </p:cNvPr>
          <p:cNvSpPr/>
          <p:nvPr/>
        </p:nvSpPr>
        <p:spPr>
          <a:xfrm>
            <a:off x="5850698" y="1405811"/>
            <a:ext cx="1207397" cy="196208"/>
          </a:xfrm>
          <a:prstGeom prst="rect">
            <a:avLst/>
          </a:prstGeom>
        </p:spPr>
        <p:txBody>
          <a:bodyPr wrap="square">
            <a:spAutoFit/>
          </a:bodyPr>
          <a:lstStyle/>
          <a:p>
            <a:r>
              <a:rPr lang="en-US" sz="675" b="1" dirty="0">
                <a:solidFill>
                  <a:srgbClr val="467A90"/>
                </a:solidFill>
              </a:rPr>
              <a:t>September 2017</a:t>
            </a:r>
          </a:p>
        </p:txBody>
      </p:sp>
    </p:spTree>
    <p:extLst>
      <p:ext uri="{BB962C8B-B14F-4D97-AF65-F5344CB8AC3E}">
        <p14:creationId xmlns:p14="http://schemas.microsoft.com/office/powerpoint/2010/main" val="30943373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19273" y="134658"/>
            <a:ext cx="5879371" cy="461665"/>
          </a:xfrm>
          <a:prstGeom prst="rect">
            <a:avLst/>
          </a:prstGeom>
          <a:noFill/>
        </p:spPr>
        <p:txBody>
          <a:bodyPr wrap="square" rtlCol="0">
            <a:spAutoFit/>
          </a:bodyPr>
          <a:lstStyle/>
          <a:p>
            <a:pPr algn="r"/>
            <a:r>
              <a:rPr lang="en-US" sz="2400" dirty="0">
                <a:solidFill>
                  <a:schemeClr val="tx1"/>
                </a:solidFill>
                <a:latin typeface="Calibri Regular"/>
                <a:cs typeface="Verdana"/>
              </a:rPr>
              <a:t>Incentives drive culture &amp; create inequality</a:t>
            </a:r>
          </a:p>
        </p:txBody>
      </p:sp>
      <p:sp>
        <p:nvSpPr>
          <p:cNvPr id="8" name="Content Placeholder 2"/>
          <p:cNvSpPr txBox="1">
            <a:spLocks/>
          </p:cNvSpPr>
          <p:nvPr/>
        </p:nvSpPr>
        <p:spPr>
          <a:xfrm>
            <a:off x="773931" y="1298152"/>
            <a:ext cx="7842168" cy="3236141"/>
          </a:xfrm>
          <a:prstGeom prst="rect">
            <a:avLst/>
          </a:prstGeom>
        </p:spPr>
        <p:txBody>
          <a:bodyPr vert="horz" lIns="51435" tIns="25719" rIns="51435" bIns="25719"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fontAlgn="base">
              <a:spcBef>
                <a:spcPts val="1013"/>
              </a:spcBef>
            </a:pPr>
            <a:r>
              <a:rPr lang="en-US" sz="1800" b="1" dirty="0">
                <a:solidFill>
                  <a:schemeClr val="accent5">
                    <a:lumMod val="75000"/>
                  </a:schemeClr>
                </a:solidFill>
              </a:rPr>
              <a:t>The biggest barriers to Open Science are the perverse incentives in the reward and evaluation systems that make authors and other stakeholders reluctant to share</a:t>
            </a:r>
          </a:p>
          <a:p>
            <a:pPr marL="192877" indent="-192877" algn="l" fontAlgn="base">
              <a:spcBef>
                <a:spcPts val="1013"/>
              </a:spcBef>
              <a:buFont typeface="Arial" charset="0"/>
              <a:buChar char="•"/>
            </a:pPr>
            <a:endParaRPr lang="en-US" sz="1800" dirty="0">
              <a:solidFill>
                <a:schemeClr val="accent5">
                  <a:lumMod val="75000"/>
                </a:schemeClr>
              </a:solidFill>
            </a:endParaRPr>
          </a:p>
          <a:p>
            <a:pPr marL="192877" indent="-192877" algn="l" fontAlgn="base">
              <a:spcBef>
                <a:spcPts val="0"/>
              </a:spcBef>
              <a:spcAft>
                <a:spcPts val="600"/>
              </a:spcAft>
              <a:buFont typeface="Arial" charset="0"/>
              <a:buChar char="•"/>
            </a:pPr>
            <a:r>
              <a:rPr lang="en-US" sz="1800" dirty="0">
                <a:solidFill>
                  <a:schemeClr val="accent5">
                    <a:lumMod val="75000"/>
                  </a:schemeClr>
                </a:solidFill>
              </a:rPr>
              <a:t>The primacy of publications and the journal as a proxy of quality with which to award grants and assign tenure (the impact factor</a:t>
            </a:r>
            <a:r>
              <a:rPr lang="mr-IN" sz="1800" dirty="0">
                <a:solidFill>
                  <a:schemeClr val="accent5">
                    <a:lumMod val="75000"/>
                  </a:schemeClr>
                </a:solidFill>
              </a:rPr>
              <a:t>…</a:t>
            </a:r>
            <a:r>
              <a:rPr lang="en-US" sz="1800" dirty="0">
                <a:solidFill>
                  <a:schemeClr val="accent5">
                    <a:lumMod val="75000"/>
                  </a:schemeClr>
                </a:solidFill>
              </a:rPr>
              <a:t>)</a:t>
            </a:r>
          </a:p>
          <a:p>
            <a:pPr marL="450045" lvl="1" indent="-192877" algn="l" fontAlgn="base">
              <a:spcBef>
                <a:spcPts val="0"/>
              </a:spcBef>
              <a:spcAft>
                <a:spcPts val="600"/>
              </a:spcAft>
              <a:buFont typeface="Arial" charset="0"/>
              <a:buChar char="•"/>
            </a:pPr>
            <a:r>
              <a:rPr lang="en-US" sz="1800" dirty="0">
                <a:solidFill>
                  <a:schemeClr val="accent5">
                    <a:lumMod val="75000"/>
                  </a:schemeClr>
                </a:solidFill>
              </a:rPr>
              <a:t>Financial bonuses</a:t>
            </a:r>
          </a:p>
          <a:p>
            <a:pPr marL="107153" indent="-192877" algn="l" fontAlgn="base">
              <a:spcBef>
                <a:spcPts val="0"/>
              </a:spcBef>
              <a:spcAft>
                <a:spcPts val="600"/>
              </a:spcAft>
              <a:buFont typeface="Arial" charset="0"/>
              <a:buChar char="•"/>
            </a:pPr>
            <a:r>
              <a:rPr lang="en-US" sz="1800" dirty="0">
                <a:solidFill>
                  <a:schemeClr val="accent5">
                    <a:lumMod val="75000"/>
                  </a:schemeClr>
                </a:solidFill>
              </a:rPr>
              <a:t>Lack of reward for data and other outputs</a:t>
            </a:r>
          </a:p>
          <a:p>
            <a:pPr marL="450045" lvl="1" indent="-192877" algn="l" fontAlgn="base">
              <a:spcBef>
                <a:spcPts val="0"/>
              </a:spcBef>
              <a:spcAft>
                <a:spcPts val="600"/>
              </a:spcAft>
              <a:buFont typeface="Arial" charset="0"/>
              <a:buChar char="•"/>
            </a:pPr>
            <a:r>
              <a:rPr lang="en-US" sz="1800" dirty="0">
                <a:solidFill>
                  <a:schemeClr val="accent5">
                    <a:lumMod val="75000"/>
                  </a:schemeClr>
                </a:solidFill>
              </a:rPr>
              <a:t>Lack of transparency &amp; poor reporting</a:t>
            </a:r>
          </a:p>
          <a:p>
            <a:pPr marL="450045" lvl="1" indent="-192877" algn="l" fontAlgn="base">
              <a:spcBef>
                <a:spcPts val="0"/>
              </a:spcBef>
              <a:spcAft>
                <a:spcPts val="600"/>
              </a:spcAft>
              <a:buFont typeface="Arial" charset="0"/>
              <a:buChar char="•"/>
            </a:pPr>
            <a:r>
              <a:rPr lang="en-US" sz="1800" dirty="0">
                <a:solidFill>
                  <a:schemeClr val="accent5">
                    <a:lumMod val="75000"/>
                  </a:schemeClr>
                </a:solidFill>
              </a:rPr>
              <a:t>Publication bias</a:t>
            </a:r>
          </a:p>
        </p:txBody>
      </p:sp>
    </p:spTree>
    <p:extLst>
      <p:ext uri="{BB962C8B-B14F-4D97-AF65-F5344CB8AC3E}">
        <p14:creationId xmlns:p14="http://schemas.microsoft.com/office/powerpoint/2010/main" val="31322200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100265" y="4086996"/>
            <a:ext cx="3446792" cy="473463"/>
          </a:xfrm>
          <a:prstGeom prst="rect">
            <a:avLst/>
          </a:prstGeom>
          <a:noFill/>
        </p:spPr>
        <p:txBody>
          <a:bodyPr wrap="square" rtlCol="0">
            <a:spAutoFit/>
          </a:bodyPr>
          <a:lstStyle/>
          <a:p>
            <a:r>
              <a:rPr lang="en-GB" sz="619" dirty="0">
                <a:solidFill>
                  <a:schemeClr val="tx2"/>
                </a:solidFill>
                <a:latin typeface="Calibri Regular"/>
              </a:rPr>
              <a:t>Edwards, Marc A., and Roy Siddhartha. “Academic Research in the 21st Century: Maintaining Scientific Integrity in a Climate of Perverse Incentives and </a:t>
            </a:r>
            <a:r>
              <a:rPr lang="en-GB" sz="619" dirty="0" err="1">
                <a:solidFill>
                  <a:schemeClr val="tx2"/>
                </a:solidFill>
                <a:latin typeface="Calibri Regular"/>
              </a:rPr>
              <a:t>Hypercompetition</a:t>
            </a:r>
            <a:r>
              <a:rPr lang="en-GB" sz="619" dirty="0">
                <a:solidFill>
                  <a:schemeClr val="tx2"/>
                </a:solidFill>
                <a:latin typeface="Calibri Regular"/>
              </a:rPr>
              <a:t>.” Environmental Engineering Science 34, no. 1 (2017): 51–61.</a:t>
            </a:r>
          </a:p>
          <a:p>
            <a:endParaRPr lang="en-US" sz="619" dirty="0">
              <a:solidFill>
                <a:schemeClr val="tx2"/>
              </a:solidFill>
              <a:latin typeface="Calibri Regular"/>
            </a:endParaRPr>
          </a:p>
        </p:txBody>
      </p:sp>
      <p:pic>
        <p:nvPicPr>
          <p:cNvPr id="13" name="Picture 1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8501" y="304308"/>
            <a:ext cx="6012535" cy="4509401"/>
          </a:xfrm>
          <a:prstGeom prst="rect">
            <a:avLst/>
          </a:prstGeom>
        </p:spPr>
      </p:pic>
      <p:pic>
        <p:nvPicPr>
          <p:cNvPr id="7" name="Picture 6"/>
          <p:cNvPicPr>
            <a:picLocks noChangeAspect="1"/>
          </p:cNvPicPr>
          <p:nvPr/>
        </p:nvPicPr>
        <p:blipFill rotWithShape="1">
          <a:blip r:embed="rId3" cstate="screen">
            <a:duotone>
              <a:prstClr val="black"/>
              <a:schemeClr val="accent1">
                <a:lumMod val="20000"/>
                <a:lumOff val="80000"/>
                <a:tint val="45000"/>
                <a:satMod val="400000"/>
              </a:schemeClr>
            </a:duotone>
            <a:extLst>
              <a:ext uri="{28A0092B-C50C-407E-A947-70E740481C1C}">
                <a14:useLocalDpi xmlns:a14="http://schemas.microsoft.com/office/drawing/2010/main"/>
              </a:ext>
            </a:extLst>
          </a:blip>
          <a:srcRect/>
          <a:stretch/>
        </p:blipFill>
        <p:spPr>
          <a:xfrm>
            <a:off x="155759" y="247746"/>
            <a:ext cx="6005715" cy="1551478"/>
          </a:xfrm>
          <a:prstGeom prst="rect">
            <a:avLst/>
          </a:prstGeom>
          <a:solidFill>
            <a:schemeClr val="accent5">
              <a:lumMod val="20000"/>
              <a:lumOff val="80000"/>
            </a:schemeClr>
          </a:solidFill>
          <a:ln w="19050">
            <a:solidFill>
              <a:schemeClr val="accent5">
                <a:lumMod val="75000"/>
              </a:schemeClr>
            </a:solidFill>
          </a:ln>
        </p:spPr>
      </p:pic>
      <p:sp>
        <p:nvSpPr>
          <p:cNvPr id="5" name="TextBox 4"/>
          <p:cNvSpPr txBox="1"/>
          <p:nvPr/>
        </p:nvSpPr>
        <p:spPr>
          <a:xfrm>
            <a:off x="3013498" y="114102"/>
            <a:ext cx="6130502" cy="461665"/>
          </a:xfrm>
          <a:prstGeom prst="rect">
            <a:avLst/>
          </a:prstGeom>
          <a:noFill/>
        </p:spPr>
        <p:txBody>
          <a:bodyPr wrap="square" rtlCol="0">
            <a:spAutoFit/>
          </a:bodyPr>
          <a:lstStyle/>
          <a:p>
            <a:pPr algn="r"/>
            <a:r>
              <a:rPr lang="en-US" sz="2400" dirty="0">
                <a:latin typeface="Calibri Regular"/>
                <a:cs typeface="Verdana"/>
              </a:rPr>
              <a:t>Perverse Incentives…</a:t>
            </a:r>
          </a:p>
        </p:txBody>
      </p:sp>
      <p:sp>
        <p:nvSpPr>
          <p:cNvPr id="8" name="TextBox 7">
            <a:extLst>
              <a:ext uri="{FF2B5EF4-FFF2-40B4-BE49-F238E27FC236}">
                <a16:creationId xmlns:a16="http://schemas.microsoft.com/office/drawing/2014/main" id="{FD91775C-3425-8746-8F97-B726E0B6BFED}"/>
              </a:ext>
            </a:extLst>
          </p:cNvPr>
          <p:cNvSpPr txBox="1"/>
          <p:nvPr/>
        </p:nvSpPr>
        <p:spPr>
          <a:xfrm>
            <a:off x="1" y="4791275"/>
            <a:ext cx="9143999" cy="215444"/>
          </a:xfrm>
          <a:prstGeom prst="rect">
            <a:avLst/>
          </a:prstGeom>
          <a:noFill/>
        </p:spPr>
        <p:txBody>
          <a:bodyPr wrap="square" rtlCol="0">
            <a:spAutoFit/>
          </a:bodyPr>
          <a:lstStyle/>
          <a:p>
            <a:r>
              <a:rPr lang="en-US" sz="800" i="1" dirty="0">
                <a:solidFill>
                  <a:schemeClr val="tx1">
                    <a:lumMod val="50000"/>
                    <a:lumOff val="50000"/>
                  </a:schemeClr>
                </a:solidFill>
                <a:hlinkClick r:id="rId4"/>
              </a:rPr>
              <a:t>Marc A. Edwards and Siddhartha </a:t>
            </a:r>
            <a:r>
              <a:rPr lang="en-US" sz="800" i="1" dirty="0" err="1">
                <a:solidFill>
                  <a:schemeClr val="tx1">
                    <a:lumMod val="50000"/>
                    <a:lumOff val="50000"/>
                  </a:schemeClr>
                </a:solidFill>
                <a:hlinkClick r:id="rId4"/>
              </a:rPr>
              <a:t>Roy.Environmental</a:t>
            </a:r>
            <a:r>
              <a:rPr lang="en-US" sz="800" i="1" dirty="0">
                <a:solidFill>
                  <a:schemeClr val="tx1">
                    <a:lumMod val="50000"/>
                    <a:lumOff val="50000"/>
                  </a:schemeClr>
                </a:solidFill>
                <a:hlinkClick r:id="rId4"/>
              </a:rPr>
              <a:t> Engineering </a:t>
            </a:r>
            <a:r>
              <a:rPr lang="en-US" sz="800" i="1" dirty="0" err="1">
                <a:solidFill>
                  <a:schemeClr val="tx1">
                    <a:lumMod val="50000"/>
                    <a:lumOff val="50000"/>
                  </a:schemeClr>
                </a:solidFill>
                <a:hlinkClick r:id="rId4"/>
              </a:rPr>
              <a:t>Science.Jan</a:t>
            </a:r>
            <a:r>
              <a:rPr lang="en-US" sz="800" i="1" dirty="0">
                <a:solidFill>
                  <a:schemeClr val="tx1">
                    <a:lumMod val="50000"/>
                    <a:lumOff val="50000"/>
                  </a:schemeClr>
                </a:solidFill>
                <a:hlinkClick r:id="rId4"/>
              </a:rPr>
              <a:t> 2017.ahead of print http://</a:t>
            </a:r>
            <a:r>
              <a:rPr lang="en-US" sz="800" i="1" dirty="0" err="1">
                <a:solidFill>
                  <a:schemeClr val="tx1">
                    <a:lumMod val="50000"/>
                    <a:lumOff val="50000"/>
                  </a:schemeClr>
                </a:solidFill>
                <a:hlinkClick r:id="rId4"/>
              </a:rPr>
              <a:t>doi.org</a:t>
            </a:r>
            <a:r>
              <a:rPr lang="en-US" sz="800" i="1" dirty="0">
                <a:solidFill>
                  <a:schemeClr val="tx1">
                    <a:lumMod val="50000"/>
                    <a:lumOff val="50000"/>
                  </a:schemeClr>
                </a:solidFill>
                <a:hlinkClick r:id="rId4"/>
              </a:rPr>
              <a:t>/10.1089/ees.2016.0223</a:t>
            </a:r>
            <a:endParaRPr lang="en-US" sz="800" i="1" dirty="0">
              <a:solidFill>
                <a:schemeClr val="tx1">
                  <a:lumMod val="50000"/>
                  <a:lumOff val="50000"/>
                </a:schemeClr>
              </a:solidFill>
            </a:endParaRPr>
          </a:p>
        </p:txBody>
      </p:sp>
    </p:spTree>
    <p:extLst>
      <p:ext uri="{BB962C8B-B14F-4D97-AF65-F5344CB8AC3E}">
        <p14:creationId xmlns:p14="http://schemas.microsoft.com/office/powerpoint/2010/main" val="18809228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6719B-9C9F-404B-83D1-689816F64D04}"/>
              </a:ext>
            </a:extLst>
          </p:cNvPr>
          <p:cNvSpPr>
            <a:spLocks noGrp="1"/>
          </p:cNvSpPr>
          <p:nvPr>
            <p:ph type="title"/>
          </p:nvPr>
        </p:nvSpPr>
        <p:spPr>
          <a:xfrm>
            <a:off x="350889" y="144579"/>
            <a:ext cx="8520600" cy="572700"/>
          </a:xfrm>
        </p:spPr>
        <p:txBody>
          <a:bodyPr/>
          <a:lstStyle/>
          <a:p>
            <a:pPr algn="r"/>
            <a:r>
              <a:rPr lang="en-US" dirty="0"/>
              <a:t>Consequences</a:t>
            </a:r>
          </a:p>
        </p:txBody>
      </p:sp>
      <p:pic>
        <p:nvPicPr>
          <p:cNvPr id="4" name="Picture 3">
            <a:extLst>
              <a:ext uri="{FF2B5EF4-FFF2-40B4-BE49-F238E27FC236}">
                <a16:creationId xmlns:a16="http://schemas.microsoft.com/office/drawing/2014/main" id="{CD03D23D-4855-484B-ADCC-EBD7A7EB6955}"/>
              </a:ext>
            </a:extLst>
          </p:cNvPr>
          <p:cNvPicPr>
            <a:picLocks noChangeAspect="1"/>
          </p:cNvPicPr>
          <p:nvPr/>
        </p:nvPicPr>
        <p:blipFill>
          <a:blip r:embed="rId2"/>
          <a:stretch>
            <a:fillRect/>
          </a:stretch>
        </p:blipFill>
        <p:spPr>
          <a:xfrm>
            <a:off x="3924042" y="13949"/>
            <a:ext cx="4947447" cy="5143500"/>
          </a:xfrm>
          <a:prstGeom prst="rect">
            <a:avLst/>
          </a:prstGeom>
        </p:spPr>
      </p:pic>
      <p:pic>
        <p:nvPicPr>
          <p:cNvPr id="6" name="Picture 5">
            <a:extLst>
              <a:ext uri="{FF2B5EF4-FFF2-40B4-BE49-F238E27FC236}">
                <a16:creationId xmlns:a16="http://schemas.microsoft.com/office/drawing/2014/main" id="{1DBB17D3-5A82-B144-B7AD-D97DD6DFC7A4}"/>
              </a:ext>
            </a:extLst>
          </p:cNvPr>
          <p:cNvPicPr>
            <a:picLocks noChangeAspect="1"/>
          </p:cNvPicPr>
          <p:nvPr/>
        </p:nvPicPr>
        <p:blipFill>
          <a:blip r:embed="rId3"/>
          <a:stretch>
            <a:fillRect/>
          </a:stretch>
        </p:blipFill>
        <p:spPr>
          <a:xfrm>
            <a:off x="109779" y="886"/>
            <a:ext cx="3542543" cy="5143500"/>
          </a:xfrm>
          <a:prstGeom prst="rect">
            <a:avLst/>
          </a:prstGeom>
        </p:spPr>
      </p:pic>
    </p:spTree>
    <p:extLst>
      <p:ext uri="{BB962C8B-B14F-4D97-AF65-F5344CB8AC3E}">
        <p14:creationId xmlns:p14="http://schemas.microsoft.com/office/powerpoint/2010/main" val="3380950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151324"/>
            <a:ext cx="2623352" cy="1042209"/>
          </a:xfrm>
        </p:spPr>
        <p:txBody>
          <a:bodyPr>
            <a:normAutofit/>
          </a:bodyPr>
          <a:lstStyle/>
          <a:p>
            <a:r>
              <a:rPr lang="en-GB" sz="1000" dirty="0">
                <a:solidFill>
                  <a:schemeClr val="accent5">
                    <a:lumMod val="75000"/>
                  </a:schemeClr>
                </a:solidFill>
              </a:rPr>
              <a:t>Impact factors mask huge variation in citations - if you use it you are dishonest and statistically illiterate </a:t>
            </a:r>
            <a:r>
              <a:rPr lang="en-GB" sz="1000" strike="sngStrike" dirty="0">
                <a:solidFill>
                  <a:schemeClr val="accent5">
                    <a:lumMod val="75000"/>
                  </a:schemeClr>
                </a:solidFill>
                <a:hlinkClick r:id="rId2"/>
              </a:rPr>
              <a:t>@</a:t>
            </a:r>
            <a:r>
              <a:rPr lang="en-GB" sz="1000" dirty="0" err="1">
                <a:solidFill>
                  <a:schemeClr val="accent5">
                    <a:lumMod val="75000"/>
                  </a:schemeClr>
                </a:solidFill>
                <a:hlinkClick r:id="rId2"/>
              </a:rPr>
              <a:t>Stephen_Curry</a:t>
            </a:r>
            <a:r>
              <a:rPr lang="en-GB" sz="1000" dirty="0">
                <a:solidFill>
                  <a:schemeClr val="accent5">
                    <a:lumMod val="75000"/>
                  </a:schemeClr>
                </a:solidFill>
              </a:rPr>
              <a:t> </a:t>
            </a:r>
            <a:r>
              <a:rPr lang="en-GB" sz="1000" strike="sngStrike" dirty="0">
                <a:solidFill>
                  <a:schemeClr val="accent5">
                    <a:lumMod val="75000"/>
                  </a:schemeClr>
                </a:solidFill>
                <a:hlinkClick r:id="rId3"/>
              </a:rPr>
              <a:t>#</a:t>
            </a:r>
            <a:r>
              <a:rPr lang="en-GB" sz="1000" dirty="0">
                <a:solidFill>
                  <a:schemeClr val="accent5">
                    <a:lumMod val="75000"/>
                  </a:schemeClr>
                </a:solidFill>
                <a:hlinkClick r:id="rId3"/>
              </a:rPr>
              <a:t>COASP</a:t>
            </a:r>
            <a:endParaRPr lang="en-GB" sz="1000" dirty="0">
              <a:solidFill>
                <a:schemeClr val="accent5">
                  <a:lumMod val="75000"/>
                </a:schemeClr>
              </a:solidFill>
            </a:endParaRPr>
          </a:p>
        </p:txBody>
      </p:sp>
      <p:sp>
        <p:nvSpPr>
          <p:cNvPr id="4" name="Content Placeholder 3"/>
          <p:cNvSpPr txBox="1">
            <a:spLocks/>
          </p:cNvSpPr>
          <p:nvPr/>
        </p:nvSpPr>
        <p:spPr>
          <a:xfrm>
            <a:off x="260964" y="884159"/>
            <a:ext cx="2202223" cy="448601"/>
          </a:xfrm>
          <a:prstGeom prst="rect">
            <a:avLst/>
          </a:prstGeom>
        </p:spPr>
        <p:txBody>
          <a:bodyPr>
            <a:noAutofit/>
          </a:bodyPr>
          <a:lstStyle>
            <a:lvl1pPr marL="342900" indent="-342900" algn="l" defTabSz="457200" rtl="0" eaLnBrk="1" latinLnBrk="0" hangingPunct="1">
              <a:lnSpc>
                <a:spcPts val="3200"/>
              </a:lnSpc>
              <a:spcBef>
                <a:spcPts val="0"/>
              </a:spcBef>
              <a:spcAft>
                <a:spcPts val="1200"/>
              </a:spcAft>
              <a:buFont typeface="Arial"/>
              <a:buChar char="•"/>
              <a:defRPr sz="2000" kern="1200">
                <a:solidFill>
                  <a:schemeClr val="tx2"/>
                </a:solidFill>
                <a:latin typeface="Century Gothic"/>
                <a:ea typeface="+mn-ea"/>
                <a:cs typeface="+mn-cs"/>
              </a:defRPr>
            </a:lvl1pPr>
            <a:lvl2pPr marL="742950" indent="-285750" algn="l" defTabSz="457200" rtl="0" eaLnBrk="1" latinLnBrk="0" hangingPunct="1">
              <a:lnSpc>
                <a:spcPts val="3000"/>
              </a:lnSpc>
              <a:spcBef>
                <a:spcPts val="0"/>
              </a:spcBef>
              <a:spcAft>
                <a:spcPts val="1000"/>
              </a:spcAft>
              <a:buFont typeface="Arial"/>
              <a:buChar char="•"/>
              <a:defRPr sz="1800" kern="1200">
                <a:solidFill>
                  <a:schemeClr val="tx2"/>
                </a:solidFill>
                <a:latin typeface="Century Gothic"/>
                <a:ea typeface="+mn-ea"/>
                <a:cs typeface="+mn-cs"/>
              </a:defRPr>
            </a:lvl2pPr>
            <a:lvl3pPr marL="1143000" indent="-228600" algn="l" defTabSz="457200" rtl="0" eaLnBrk="1" latinLnBrk="0" hangingPunct="1">
              <a:lnSpc>
                <a:spcPts val="2800"/>
              </a:lnSpc>
              <a:spcBef>
                <a:spcPts val="0"/>
              </a:spcBef>
              <a:spcAft>
                <a:spcPts val="800"/>
              </a:spcAft>
              <a:buFont typeface="Arial"/>
              <a:buChar char="•"/>
              <a:defRPr sz="1600" kern="1200">
                <a:solidFill>
                  <a:schemeClr val="tx2"/>
                </a:solidFill>
                <a:latin typeface="Century Gothic"/>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Century Gothic"/>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Century Gothic"/>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buNone/>
            </a:pPr>
            <a:r>
              <a:rPr lang="en-GB" sz="600" dirty="0">
                <a:solidFill>
                  <a:schemeClr val="accent2">
                    <a:lumMod val="75000"/>
                    <a:lumOff val="25000"/>
                  </a:schemeClr>
                </a:solidFill>
              </a:rPr>
              <a:t>COASP7 ‘Research and researcher evaluation’ (2015), Stephen Curry (Imperial College London) – available soon  from OASPA website</a:t>
            </a:r>
          </a:p>
        </p:txBody>
      </p:sp>
      <p:pic>
        <p:nvPicPr>
          <p:cNvPr id="2" name="Picture 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641891" y="1"/>
            <a:ext cx="4259971" cy="5119437"/>
          </a:xfrm>
          <a:prstGeom prst="rect">
            <a:avLst/>
          </a:prstGeom>
        </p:spPr>
      </p:pic>
      <p:pic>
        <p:nvPicPr>
          <p:cNvPr id="6" name="Picture 5"/>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260964" y="1920589"/>
            <a:ext cx="3288632" cy="3198849"/>
          </a:xfrm>
          <a:prstGeom prst="rect">
            <a:avLst/>
          </a:prstGeom>
        </p:spPr>
      </p:pic>
      <p:pic>
        <p:nvPicPr>
          <p:cNvPr id="1028" name="Picture 4" descr="tephen Curry"/>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623352" y="91205"/>
            <a:ext cx="896565" cy="89656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7AF5C57-B862-7849-AC5B-6506AB7121A0}"/>
              </a:ext>
            </a:extLst>
          </p:cNvPr>
          <p:cNvSpPr txBox="1"/>
          <p:nvPr/>
        </p:nvSpPr>
        <p:spPr>
          <a:xfrm>
            <a:off x="2223436" y="4928056"/>
            <a:ext cx="7623209" cy="215444"/>
          </a:xfrm>
          <a:prstGeom prst="rect">
            <a:avLst/>
          </a:prstGeom>
          <a:noFill/>
        </p:spPr>
        <p:txBody>
          <a:bodyPr wrap="square" rtlCol="0">
            <a:spAutoFit/>
          </a:bodyPr>
          <a:lstStyle/>
          <a:p>
            <a:r>
              <a:rPr lang="en-US" sz="800" i="1" dirty="0">
                <a:solidFill>
                  <a:schemeClr val="tx1">
                    <a:lumMod val="50000"/>
                    <a:lumOff val="50000"/>
                  </a:schemeClr>
                </a:solidFill>
              </a:rPr>
              <a:t>A simple proposal for the publication of journal citation distributions, 2016 Vincent </a:t>
            </a:r>
            <a:r>
              <a:rPr lang="en-US" sz="800" i="1" dirty="0" err="1">
                <a:solidFill>
                  <a:schemeClr val="tx1">
                    <a:lumMod val="50000"/>
                    <a:lumOff val="50000"/>
                  </a:schemeClr>
                </a:solidFill>
              </a:rPr>
              <a:t>Lariviere</a:t>
            </a:r>
            <a:r>
              <a:rPr lang="en-US" sz="800" i="1" dirty="0">
                <a:solidFill>
                  <a:schemeClr val="tx1">
                    <a:lumMod val="50000"/>
                    <a:lumOff val="50000"/>
                  </a:schemeClr>
                </a:solidFill>
              </a:rPr>
              <a:t> et al </a:t>
            </a:r>
            <a:r>
              <a:rPr lang="en-US" sz="800" i="1" dirty="0" err="1">
                <a:solidFill>
                  <a:schemeClr val="tx1">
                    <a:lumMod val="50000"/>
                    <a:lumOff val="50000"/>
                  </a:schemeClr>
                </a:solidFill>
              </a:rPr>
              <a:t>bioRxiv</a:t>
            </a:r>
            <a:r>
              <a:rPr lang="en-US" sz="800" i="1" dirty="0">
                <a:solidFill>
                  <a:schemeClr val="tx1">
                    <a:lumMod val="50000"/>
                    <a:lumOff val="50000"/>
                  </a:schemeClr>
                </a:solidFill>
              </a:rPr>
              <a:t> 062109; </a:t>
            </a:r>
            <a:r>
              <a:rPr lang="en-US" sz="800" i="1" dirty="0" err="1">
                <a:solidFill>
                  <a:schemeClr val="tx1">
                    <a:lumMod val="50000"/>
                    <a:lumOff val="50000"/>
                  </a:schemeClr>
                </a:solidFill>
              </a:rPr>
              <a:t>doi</a:t>
            </a:r>
            <a:r>
              <a:rPr lang="en-US" sz="800" i="1" dirty="0">
                <a:solidFill>
                  <a:schemeClr val="tx1">
                    <a:lumMod val="50000"/>
                    <a:lumOff val="50000"/>
                  </a:schemeClr>
                </a:solidFill>
              </a:rPr>
              <a:t>: </a:t>
            </a:r>
            <a:r>
              <a:rPr lang="en-US" sz="800" i="1" dirty="0">
                <a:solidFill>
                  <a:schemeClr val="tx1">
                    <a:lumMod val="50000"/>
                    <a:lumOff val="50000"/>
                  </a:schemeClr>
                </a:solidFill>
                <a:hlinkClick r:id="rId7"/>
              </a:rPr>
              <a:t>https://</a:t>
            </a:r>
            <a:r>
              <a:rPr lang="en-US" sz="800" i="1" dirty="0" err="1">
                <a:solidFill>
                  <a:schemeClr val="tx1">
                    <a:lumMod val="50000"/>
                    <a:lumOff val="50000"/>
                  </a:schemeClr>
                </a:solidFill>
                <a:hlinkClick r:id="rId7"/>
              </a:rPr>
              <a:t>doi.org</a:t>
            </a:r>
            <a:r>
              <a:rPr lang="en-US" sz="800" i="1" dirty="0">
                <a:solidFill>
                  <a:schemeClr val="tx1">
                    <a:lumMod val="50000"/>
                    <a:lumOff val="50000"/>
                  </a:schemeClr>
                </a:solidFill>
                <a:hlinkClick r:id="rId7"/>
              </a:rPr>
              <a:t>/10.1101/062109</a:t>
            </a:r>
            <a:endParaRPr lang="en-US" sz="800" i="1" dirty="0">
              <a:solidFill>
                <a:schemeClr val="tx1">
                  <a:lumMod val="50000"/>
                  <a:lumOff val="50000"/>
                </a:schemeClr>
              </a:solidFill>
            </a:endParaRPr>
          </a:p>
        </p:txBody>
      </p:sp>
    </p:spTree>
    <p:extLst>
      <p:ext uri="{BB962C8B-B14F-4D97-AF65-F5344CB8AC3E}">
        <p14:creationId xmlns:p14="http://schemas.microsoft.com/office/powerpoint/2010/main" val="33671430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2ADFE59-E576-3040-B9AB-6192D980E04C}"/>
              </a:ext>
            </a:extLst>
          </p:cNvPr>
          <p:cNvSpPr txBox="1">
            <a:spLocks noChangeArrowheads="1"/>
          </p:cNvSpPr>
          <p:nvPr/>
        </p:nvSpPr>
        <p:spPr>
          <a:xfrm>
            <a:off x="2801633" y="2242652"/>
            <a:ext cx="2514600" cy="102870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100" b="1" dirty="0">
                <a:solidFill>
                  <a:srgbClr val="C00000"/>
                </a:solidFill>
                <a:latin typeface="Calibri" panose="020F0502020204030204" pitchFamily="34" charset="0"/>
                <a:cs typeface="Calibri" panose="020F0502020204030204" pitchFamily="34" charset="0"/>
              </a:rPr>
              <a:t>Who cares about measuring research</a:t>
            </a:r>
            <a:br>
              <a:rPr lang="en-GB" sz="2100" b="1" dirty="0">
                <a:solidFill>
                  <a:srgbClr val="C00000"/>
                </a:solidFill>
                <a:latin typeface="Calibri" panose="020F0502020204030204" pitchFamily="34" charset="0"/>
                <a:cs typeface="Calibri" panose="020F0502020204030204" pitchFamily="34" charset="0"/>
              </a:rPr>
            </a:br>
            <a:r>
              <a:rPr lang="en-GB" sz="2100" b="1" dirty="0">
                <a:solidFill>
                  <a:srgbClr val="C00000"/>
                </a:solidFill>
                <a:latin typeface="Calibri" panose="020F0502020204030204" pitchFamily="34" charset="0"/>
                <a:cs typeface="Calibri" panose="020F0502020204030204" pitchFamily="34" charset="0"/>
              </a:rPr>
              <a:t>impact?</a:t>
            </a:r>
          </a:p>
        </p:txBody>
      </p:sp>
      <p:grpSp>
        <p:nvGrpSpPr>
          <p:cNvPr id="4" name="Group 8">
            <a:extLst>
              <a:ext uri="{FF2B5EF4-FFF2-40B4-BE49-F238E27FC236}">
                <a16:creationId xmlns:a16="http://schemas.microsoft.com/office/drawing/2014/main" id="{0DD9048E-73A4-2046-9D1B-A1EB40AF3803}"/>
              </a:ext>
            </a:extLst>
          </p:cNvPr>
          <p:cNvGrpSpPr>
            <a:grpSpLocks/>
          </p:cNvGrpSpPr>
          <p:nvPr/>
        </p:nvGrpSpPr>
        <p:grpSpPr bwMode="auto">
          <a:xfrm>
            <a:off x="408466" y="419099"/>
            <a:ext cx="1847850" cy="1943100"/>
            <a:chOff x="1104" y="144"/>
            <a:chExt cx="1552" cy="1632"/>
          </a:xfrm>
        </p:grpSpPr>
        <p:pic>
          <p:nvPicPr>
            <p:cNvPr id="5" name="Picture 9">
              <a:extLst>
                <a:ext uri="{FF2B5EF4-FFF2-40B4-BE49-F238E27FC236}">
                  <a16:creationId xmlns:a16="http://schemas.microsoft.com/office/drawing/2014/main" id="{23D99462-88CE-3E4F-B724-316687A2857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32" y="1036"/>
              <a:ext cx="768" cy="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10">
              <a:extLst>
                <a:ext uri="{FF2B5EF4-FFF2-40B4-BE49-F238E27FC236}">
                  <a16:creationId xmlns:a16="http://schemas.microsoft.com/office/drawing/2014/main" id="{2E14ED40-4DD1-0547-98F2-EC55FFF82BE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04" y="700"/>
              <a:ext cx="768" cy="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11">
              <a:extLst>
                <a:ext uri="{FF2B5EF4-FFF2-40B4-BE49-F238E27FC236}">
                  <a16:creationId xmlns:a16="http://schemas.microsoft.com/office/drawing/2014/main" id="{2CE8DF84-1842-4B40-8A5C-FCC4376ABD1C}"/>
                </a:ext>
              </a:extLst>
            </p:cNvPr>
            <p:cNvSpPr txBox="1">
              <a:spLocks noChangeArrowheads="1"/>
            </p:cNvSpPr>
            <p:nvPr/>
          </p:nvSpPr>
          <p:spPr bwMode="auto">
            <a:xfrm>
              <a:off x="1158" y="144"/>
              <a:ext cx="1498" cy="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GB" sz="1800" b="1" dirty="0">
                  <a:solidFill>
                    <a:schemeClr val="tx1">
                      <a:lumMod val="65000"/>
                      <a:lumOff val="35000"/>
                    </a:schemeClr>
                  </a:solidFill>
                  <a:latin typeface="Calibri" panose="020F0502020204030204" pitchFamily="34" charset="0"/>
                  <a:cs typeface="Calibri" panose="020F0502020204030204" pitchFamily="34" charset="0"/>
                </a:rPr>
                <a:t>Researchers </a:t>
              </a:r>
              <a:r>
                <a:rPr lang="en-GB" sz="1500" b="1" dirty="0">
                  <a:solidFill>
                    <a:schemeClr val="tx1">
                      <a:lumMod val="65000"/>
                      <a:lumOff val="35000"/>
                    </a:schemeClr>
                  </a:solidFill>
                  <a:latin typeface="Calibri" panose="020F0502020204030204" pitchFamily="34" charset="0"/>
                  <a:cs typeface="Calibri" panose="020F0502020204030204" pitchFamily="34" charset="0"/>
                </a:rPr>
                <a:t>(authors and readers)</a:t>
              </a:r>
              <a:endParaRPr lang="en-US" sz="1500" b="1" dirty="0">
                <a:solidFill>
                  <a:schemeClr val="tx1">
                    <a:lumMod val="65000"/>
                    <a:lumOff val="35000"/>
                  </a:schemeClr>
                </a:solidFill>
                <a:latin typeface="Calibri" panose="020F0502020204030204" pitchFamily="34" charset="0"/>
                <a:cs typeface="Calibri" panose="020F0502020204030204" pitchFamily="34" charset="0"/>
              </a:endParaRPr>
            </a:p>
          </p:txBody>
        </p:sp>
      </p:grpSp>
      <p:grpSp>
        <p:nvGrpSpPr>
          <p:cNvPr id="8" name="Group 12">
            <a:extLst>
              <a:ext uri="{FF2B5EF4-FFF2-40B4-BE49-F238E27FC236}">
                <a16:creationId xmlns:a16="http://schemas.microsoft.com/office/drawing/2014/main" id="{F0B3C54B-C879-9A42-A075-AFCCCE1E01CA}"/>
              </a:ext>
            </a:extLst>
          </p:cNvPr>
          <p:cNvGrpSpPr>
            <a:grpSpLocks/>
          </p:cNvGrpSpPr>
          <p:nvPr/>
        </p:nvGrpSpPr>
        <p:grpSpPr bwMode="auto">
          <a:xfrm>
            <a:off x="290710" y="3454169"/>
            <a:ext cx="1783556" cy="1078706"/>
            <a:chOff x="2380" y="3270"/>
            <a:chExt cx="1498" cy="906"/>
          </a:xfrm>
        </p:grpSpPr>
        <p:pic>
          <p:nvPicPr>
            <p:cNvPr id="9" name="Picture 13">
              <a:extLst>
                <a:ext uri="{FF2B5EF4-FFF2-40B4-BE49-F238E27FC236}">
                  <a16:creationId xmlns:a16="http://schemas.microsoft.com/office/drawing/2014/main" id="{0C21A0AF-32D4-624D-AE34-AF644B2AE44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688" y="3648"/>
              <a:ext cx="1104"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14">
              <a:extLst>
                <a:ext uri="{FF2B5EF4-FFF2-40B4-BE49-F238E27FC236}">
                  <a16:creationId xmlns:a16="http://schemas.microsoft.com/office/drawing/2014/main" id="{F542859F-980D-0241-B670-64A35F114930}"/>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b="48608"/>
            <a:stretch>
              <a:fillRect/>
            </a:stretch>
          </p:blipFill>
          <p:spPr bwMode="auto">
            <a:xfrm>
              <a:off x="2400" y="3936"/>
              <a:ext cx="864"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 Box 15">
              <a:extLst>
                <a:ext uri="{FF2B5EF4-FFF2-40B4-BE49-F238E27FC236}">
                  <a16:creationId xmlns:a16="http://schemas.microsoft.com/office/drawing/2014/main" id="{D9C20566-D7AD-1A45-9F60-EC978A85464C}"/>
                </a:ext>
              </a:extLst>
            </p:cNvPr>
            <p:cNvSpPr txBox="1">
              <a:spLocks noChangeArrowheads="1"/>
            </p:cNvSpPr>
            <p:nvPr/>
          </p:nvSpPr>
          <p:spPr bwMode="auto">
            <a:xfrm>
              <a:off x="2380" y="3270"/>
              <a:ext cx="1498"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sz="1800" b="1" dirty="0">
                  <a:solidFill>
                    <a:schemeClr val="tx1">
                      <a:lumMod val="65000"/>
                      <a:lumOff val="35000"/>
                    </a:schemeClr>
                  </a:solidFill>
                  <a:latin typeface="Calibri" panose="020F0502020204030204" pitchFamily="34" charset="0"/>
                  <a:cs typeface="Calibri" panose="020F0502020204030204" pitchFamily="34" charset="0"/>
                </a:rPr>
                <a:t>Publishers</a:t>
              </a:r>
              <a:endParaRPr lang="en-US" sz="1800" b="1" dirty="0">
                <a:solidFill>
                  <a:schemeClr val="tx1">
                    <a:lumMod val="65000"/>
                    <a:lumOff val="35000"/>
                  </a:schemeClr>
                </a:solidFill>
                <a:latin typeface="Calibri" panose="020F0502020204030204" pitchFamily="34" charset="0"/>
                <a:cs typeface="Calibri" panose="020F0502020204030204" pitchFamily="34" charset="0"/>
              </a:endParaRPr>
            </a:p>
          </p:txBody>
        </p:sp>
      </p:grpSp>
      <p:grpSp>
        <p:nvGrpSpPr>
          <p:cNvPr id="12" name="Group 16">
            <a:extLst>
              <a:ext uri="{FF2B5EF4-FFF2-40B4-BE49-F238E27FC236}">
                <a16:creationId xmlns:a16="http://schemas.microsoft.com/office/drawing/2014/main" id="{436B519A-B643-F94B-B808-12CF05A01232}"/>
              </a:ext>
            </a:extLst>
          </p:cNvPr>
          <p:cNvGrpSpPr>
            <a:grpSpLocks/>
          </p:cNvGrpSpPr>
          <p:nvPr/>
        </p:nvGrpSpPr>
        <p:grpSpPr bwMode="auto">
          <a:xfrm>
            <a:off x="3029363" y="3461367"/>
            <a:ext cx="2313385" cy="1447800"/>
            <a:chOff x="3774" y="272"/>
            <a:chExt cx="1943" cy="1216"/>
          </a:xfrm>
        </p:grpSpPr>
        <p:sp>
          <p:nvSpPr>
            <p:cNvPr id="13" name="Text Box 17">
              <a:extLst>
                <a:ext uri="{FF2B5EF4-FFF2-40B4-BE49-F238E27FC236}">
                  <a16:creationId xmlns:a16="http://schemas.microsoft.com/office/drawing/2014/main" id="{E1507A93-F4B0-794F-8C30-0C6A00CCBAB0}"/>
                </a:ext>
              </a:extLst>
            </p:cNvPr>
            <p:cNvSpPr txBox="1">
              <a:spLocks noChangeArrowheads="1"/>
            </p:cNvSpPr>
            <p:nvPr/>
          </p:nvSpPr>
          <p:spPr bwMode="auto">
            <a:xfrm>
              <a:off x="4219" y="272"/>
              <a:ext cx="1498"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sz="1800" b="1" dirty="0">
                  <a:solidFill>
                    <a:schemeClr val="tx1">
                      <a:lumMod val="65000"/>
                      <a:lumOff val="35000"/>
                    </a:schemeClr>
                  </a:solidFill>
                  <a:latin typeface="Calibri" panose="020F0502020204030204" pitchFamily="34" charset="0"/>
                  <a:cs typeface="Calibri" panose="020F0502020204030204" pitchFamily="34" charset="0"/>
                </a:rPr>
                <a:t>Funders</a:t>
              </a:r>
              <a:endParaRPr lang="en-US" sz="1800" b="1" dirty="0">
                <a:solidFill>
                  <a:schemeClr val="tx1">
                    <a:lumMod val="65000"/>
                    <a:lumOff val="35000"/>
                  </a:schemeClr>
                </a:solidFill>
                <a:latin typeface="Calibri" panose="020F0502020204030204" pitchFamily="34" charset="0"/>
                <a:cs typeface="Calibri" panose="020F0502020204030204" pitchFamily="34" charset="0"/>
              </a:endParaRPr>
            </a:p>
          </p:txBody>
        </p:sp>
        <p:grpSp>
          <p:nvGrpSpPr>
            <p:cNvPr id="14" name="Group 18">
              <a:extLst>
                <a:ext uri="{FF2B5EF4-FFF2-40B4-BE49-F238E27FC236}">
                  <a16:creationId xmlns:a16="http://schemas.microsoft.com/office/drawing/2014/main" id="{7B0B9DF6-99A9-304E-83FA-A956E87F7234}"/>
                </a:ext>
              </a:extLst>
            </p:cNvPr>
            <p:cNvGrpSpPr>
              <a:grpSpLocks/>
            </p:cNvGrpSpPr>
            <p:nvPr/>
          </p:nvGrpSpPr>
          <p:grpSpPr bwMode="auto">
            <a:xfrm>
              <a:off x="3774" y="672"/>
              <a:ext cx="1554" cy="816"/>
              <a:chOff x="3774" y="672"/>
              <a:chExt cx="1554" cy="816"/>
            </a:xfrm>
          </p:grpSpPr>
          <p:pic>
            <p:nvPicPr>
              <p:cNvPr id="15" name="Picture 19">
                <a:extLst>
                  <a:ext uri="{FF2B5EF4-FFF2-40B4-BE49-F238E27FC236}">
                    <a16:creationId xmlns:a16="http://schemas.microsoft.com/office/drawing/2014/main" id="{318B804A-B598-BB43-9D29-36B08F5D50F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608" y="768"/>
                <a:ext cx="720" cy="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0">
                <a:extLst>
                  <a:ext uri="{FF2B5EF4-FFF2-40B4-BE49-F238E27FC236}">
                    <a16:creationId xmlns:a16="http://schemas.microsoft.com/office/drawing/2014/main" id="{C86D8D9E-E8D7-DF47-B030-C30A3E291A12}"/>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774" y="672"/>
                <a:ext cx="1026" cy="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17" name="Group 21">
            <a:extLst>
              <a:ext uri="{FF2B5EF4-FFF2-40B4-BE49-F238E27FC236}">
                <a16:creationId xmlns:a16="http://schemas.microsoft.com/office/drawing/2014/main" id="{2514CBDD-C05A-6049-8BB4-30DF3DE08ABA}"/>
              </a:ext>
            </a:extLst>
          </p:cNvPr>
          <p:cNvGrpSpPr>
            <a:grpSpLocks/>
          </p:cNvGrpSpPr>
          <p:nvPr/>
        </p:nvGrpSpPr>
        <p:grpSpPr bwMode="auto">
          <a:xfrm>
            <a:off x="5845322" y="3391927"/>
            <a:ext cx="1790700" cy="1469231"/>
            <a:chOff x="3888" y="2320"/>
            <a:chExt cx="1504" cy="1234"/>
          </a:xfrm>
        </p:grpSpPr>
        <p:pic>
          <p:nvPicPr>
            <p:cNvPr id="18" name="Picture 22">
              <a:extLst>
                <a:ext uri="{FF2B5EF4-FFF2-40B4-BE49-F238E27FC236}">
                  <a16:creationId xmlns:a16="http://schemas.microsoft.com/office/drawing/2014/main" id="{7F357F01-A939-8843-940B-23F3A4825E4F}"/>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888" y="2592"/>
              <a:ext cx="1443" cy="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 Box 23">
              <a:extLst>
                <a:ext uri="{FF2B5EF4-FFF2-40B4-BE49-F238E27FC236}">
                  <a16:creationId xmlns:a16="http://schemas.microsoft.com/office/drawing/2014/main" id="{F53344CB-5B87-3541-87B4-36DB2692C730}"/>
                </a:ext>
              </a:extLst>
            </p:cNvPr>
            <p:cNvSpPr txBox="1">
              <a:spLocks noChangeArrowheads="1"/>
            </p:cNvSpPr>
            <p:nvPr/>
          </p:nvSpPr>
          <p:spPr bwMode="auto">
            <a:xfrm>
              <a:off x="3894" y="2320"/>
              <a:ext cx="1498"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sz="1800" b="1" dirty="0">
                  <a:solidFill>
                    <a:schemeClr val="tx1">
                      <a:lumMod val="65000"/>
                      <a:lumOff val="35000"/>
                    </a:schemeClr>
                  </a:solidFill>
                  <a:latin typeface="Calibri" panose="020F0502020204030204" pitchFamily="34" charset="0"/>
                  <a:cs typeface="Calibri" panose="020F0502020204030204" pitchFamily="34" charset="0"/>
                </a:rPr>
                <a:t>The public</a:t>
              </a:r>
              <a:endParaRPr lang="en-US" sz="1800" b="1" dirty="0">
                <a:solidFill>
                  <a:schemeClr val="tx1">
                    <a:lumMod val="65000"/>
                    <a:lumOff val="35000"/>
                  </a:schemeClr>
                </a:solidFill>
                <a:latin typeface="Calibri" panose="020F0502020204030204" pitchFamily="34" charset="0"/>
                <a:cs typeface="Calibri" panose="020F0502020204030204" pitchFamily="34" charset="0"/>
              </a:endParaRPr>
            </a:p>
          </p:txBody>
        </p:sp>
      </p:grpSp>
      <p:pic>
        <p:nvPicPr>
          <p:cNvPr id="20" name="Picture 25">
            <a:extLst>
              <a:ext uri="{FF2B5EF4-FFF2-40B4-BE49-F238E27FC236}">
                <a16:creationId xmlns:a16="http://schemas.microsoft.com/office/drawing/2014/main" id="{73E89DE8-C4A4-984C-8BA0-28883B5CC2B6}"/>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6406869" y="2103302"/>
            <a:ext cx="1714500" cy="846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Text Box 11">
            <a:extLst>
              <a:ext uri="{FF2B5EF4-FFF2-40B4-BE49-F238E27FC236}">
                <a16:creationId xmlns:a16="http://schemas.microsoft.com/office/drawing/2014/main" id="{D682DA79-F905-BE40-AB90-B1E3C4EE599E}"/>
              </a:ext>
            </a:extLst>
          </p:cNvPr>
          <p:cNvSpPr txBox="1">
            <a:spLocks noChangeArrowheads="1"/>
          </p:cNvSpPr>
          <p:nvPr/>
        </p:nvSpPr>
        <p:spPr bwMode="auto">
          <a:xfrm>
            <a:off x="3001293" y="78701"/>
            <a:ext cx="178355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GB" sz="1800" b="1" dirty="0">
                <a:solidFill>
                  <a:schemeClr val="tx1">
                    <a:lumMod val="65000"/>
                    <a:lumOff val="35000"/>
                  </a:schemeClr>
                </a:solidFill>
                <a:latin typeface="Calibri" panose="020F0502020204030204" pitchFamily="34" charset="0"/>
                <a:cs typeface="Calibri" panose="020F0502020204030204" pitchFamily="34" charset="0"/>
              </a:rPr>
              <a:t>Policy Makers</a:t>
            </a:r>
            <a:endParaRPr lang="en-US" sz="1500" b="1" dirty="0">
              <a:solidFill>
                <a:schemeClr val="tx1">
                  <a:lumMod val="65000"/>
                  <a:lumOff val="35000"/>
                </a:schemeClr>
              </a:solidFill>
              <a:latin typeface="Calibri" panose="020F0502020204030204" pitchFamily="34" charset="0"/>
              <a:cs typeface="Calibri" panose="020F0502020204030204" pitchFamily="34" charset="0"/>
            </a:endParaRPr>
          </a:p>
        </p:txBody>
      </p:sp>
      <p:pic>
        <p:nvPicPr>
          <p:cNvPr id="31" name="Picture 3" descr="C:\Users\cmaccallum\Downloads\12522426234_7a31536253_z.jpg">
            <a:extLst>
              <a:ext uri="{FF2B5EF4-FFF2-40B4-BE49-F238E27FC236}">
                <a16:creationId xmlns:a16="http://schemas.microsoft.com/office/drawing/2014/main" id="{E84C2116-EF78-424B-9880-C39BD5E3E2AB}"/>
              </a:ext>
            </a:extLst>
          </p:cNvPr>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a:off x="2987107" y="419099"/>
            <a:ext cx="2214863" cy="1645506"/>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31">
            <a:extLst>
              <a:ext uri="{FF2B5EF4-FFF2-40B4-BE49-F238E27FC236}">
                <a16:creationId xmlns:a16="http://schemas.microsoft.com/office/drawing/2014/main" id="{031E902F-057B-2840-AA93-A76FE94351E1}"/>
              </a:ext>
            </a:extLst>
          </p:cNvPr>
          <p:cNvGrpSpPr/>
          <p:nvPr/>
        </p:nvGrpSpPr>
        <p:grpSpPr>
          <a:xfrm>
            <a:off x="6320120" y="320987"/>
            <a:ext cx="2517504" cy="1546622"/>
            <a:chOff x="8426826" y="427982"/>
            <a:chExt cx="3356672" cy="2062163"/>
          </a:xfrm>
        </p:grpSpPr>
        <p:grpSp>
          <p:nvGrpSpPr>
            <p:cNvPr id="22" name="Group 4">
              <a:extLst>
                <a:ext uri="{FF2B5EF4-FFF2-40B4-BE49-F238E27FC236}">
                  <a16:creationId xmlns:a16="http://schemas.microsoft.com/office/drawing/2014/main" id="{CF013AE7-8725-564A-B7DF-B23F56F89686}"/>
                </a:ext>
              </a:extLst>
            </p:cNvPr>
            <p:cNvGrpSpPr>
              <a:grpSpLocks/>
            </p:cNvGrpSpPr>
            <p:nvPr/>
          </p:nvGrpSpPr>
          <p:grpSpPr bwMode="auto">
            <a:xfrm>
              <a:off x="8427523" y="427982"/>
              <a:ext cx="3355975" cy="2062163"/>
              <a:chOff x="1056" y="192"/>
              <a:chExt cx="2114" cy="1299"/>
            </a:xfrm>
          </p:grpSpPr>
          <p:pic>
            <p:nvPicPr>
              <p:cNvPr id="25" name="Picture 6">
                <a:extLst>
                  <a:ext uri="{FF2B5EF4-FFF2-40B4-BE49-F238E27FC236}">
                    <a16:creationId xmlns:a16="http://schemas.microsoft.com/office/drawing/2014/main" id="{1B2EEB96-DA7F-D143-ABC1-A2331CC863A0}"/>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1514" y="1305"/>
                <a:ext cx="1656" cy="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 Box 7">
                <a:extLst>
                  <a:ext uri="{FF2B5EF4-FFF2-40B4-BE49-F238E27FC236}">
                    <a16:creationId xmlns:a16="http://schemas.microsoft.com/office/drawing/2014/main" id="{399702C2-AE61-6E4F-961E-838E45838BCE}"/>
                  </a:ext>
                </a:extLst>
              </p:cNvPr>
              <p:cNvSpPr txBox="1">
                <a:spLocks noChangeArrowheads="1"/>
              </p:cNvSpPr>
              <p:nvPr/>
            </p:nvSpPr>
            <p:spPr bwMode="auto">
              <a:xfrm>
                <a:off x="1056" y="192"/>
                <a:ext cx="1498"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sz="1800" b="1" dirty="0">
                    <a:solidFill>
                      <a:schemeClr val="tx1">
                        <a:lumMod val="65000"/>
                        <a:lumOff val="35000"/>
                      </a:schemeClr>
                    </a:solidFill>
                    <a:latin typeface="Calibri" panose="020F0502020204030204" pitchFamily="34" charset="0"/>
                    <a:cs typeface="Calibri" panose="020F0502020204030204" pitchFamily="34" charset="0"/>
                  </a:rPr>
                  <a:t>Institutions</a:t>
                </a:r>
                <a:endParaRPr lang="en-US" sz="1800" b="1" dirty="0">
                  <a:solidFill>
                    <a:schemeClr val="tx1">
                      <a:lumMod val="65000"/>
                      <a:lumOff val="35000"/>
                    </a:schemeClr>
                  </a:solidFill>
                  <a:latin typeface="Calibri" panose="020F0502020204030204" pitchFamily="34" charset="0"/>
                  <a:cs typeface="Calibri" panose="020F0502020204030204" pitchFamily="34" charset="0"/>
                </a:endParaRPr>
              </a:p>
            </p:txBody>
          </p:sp>
        </p:grpSp>
        <p:pic>
          <p:nvPicPr>
            <p:cNvPr id="23" name="Picture 2" descr="University of Gothenburg">
              <a:extLst>
                <a:ext uri="{FF2B5EF4-FFF2-40B4-BE49-F238E27FC236}">
                  <a16:creationId xmlns:a16="http://schemas.microsoft.com/office/drawing/2014/main" id="{B7187B8B-448E-7243-A03E-01E231F738A4}"/>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8426826" y="1746742"/>
              <a:ext cx="3237586" cy="430530"/>
            </a:xfrm>
            <a:prstGeom prst="rect">
              <a:avLst/>
            </a:prstGeom>
            <a:solidFill>
              <a:schemeClr val="accent1">
                <a:lumMod val="75000"/>
              </a:schemeClr>
            </a:solidFill>
          </p:spPr>
        </p:pic>
        <p:pic>
          <p:nvPicPr>
            <p:cNvPr id="27" name="Picture 26">
              <a:extLst>
                <a:ext uri="{FF2B5EF4-FFF2-40B4-BE49-F238E27FC236}">
                  <a16:creationId xmlns:a16="http://schemas.microsoft.com/office/drawing/2014/main" id="{EC212EE9-5B09-2247-B6B9-5B0B0B513D70}"/>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9027957" y="826950"/>
              <a:ext cx="2306809" cy="828853"/>
            </a:xfrm>
            <a:prstGeom prst="rect">
              <a:avLst/>
            </a:prstGeom>
          </p:spPr>
        </p:pic>
      </p:grpSp>
    </p:spTree>
    <p:extLst>
      <p:ext uri="{BB962C8B-B14F-4D97-AF65-F5344CB8AC3E}">
        <p14:creationId xmlns:p14="http://schemas.microsoft.com/office/powerpoint/2010/main" val="42421710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quantixed.files.wordpress.com/2015/05/actajif.png?w=450&amp;h=237">
            <a:extLst>
              <a:ext uri="{FF2B5EF4-FFF2-40B4-BE49-F238E27FC236}">
                <a16:creationId xmlns:a16="http://schemas.microsoft.com/office/drawing/2014/main" id="{EDB9DB9B-40B7-7440-BF95-7B08A2C536B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7089" y="1168618"/>
            <a:ext cx="5669892" cy="298614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F6D2DA1-22D3-8448-92AA-D53149A9820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35AB166-EF20-FE40-AB7B-D8D2930343D1}"/>
              </a:ext>
            </a:extLst>
          </p:cNvPr>
          <p:cNvSpPr txBox="1">
            <a:spLocks/>
          </p:cNvSpPr>
          <p:nvPr/>
        </p:nvSpPr>
        <p:spPr>
          <a:xfrm>
            <a:off x="5588410" y="1485452"/>
            <a:ext cx="3287425" cy="335617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800" dirty="0"/>
              <a:t>The </a:t>
            </a:r>
            <a:r>
              <a:rPr lang="en-GB" sz="1800" i="1" dirty="0" err="1"/>
              <a:t>Acta</a:t>
            </a:r>
            <a:r>
              <a:rPr lang="en-GB" sz="1800" i="1" dirty="0"/>
              <a:t> </a:t>
            </a:r>
            <a:r>
              <a:rPr lang="en-GB" sz="1800" i="1" dirty="0" err="1"/>
              <a:t>Crystallographica</a:t>
            </a:r>
            <a:r>
              <a:rPr lang="en-GB" sz="1800" i="1" dirty="0"/>
              <a:t> Section A</a:t>
            </a:r>
            <a:r>
              <a:rPr lang="en-GB" sz="1800" dirty="0"/>
              <a:t> effect. The plot shows that </a:t>
            </a:r>
            <a:r>
              <a:rPr lang="en-GB" sz="1800" b="1" dirty="0">
                <a:solidFill>
                  <a:schemeClr val="accent1"/>
                </a:solidFill>
              </a:rPr>
              <a:t>this journal had a JIF of 2.051 in 2008 which jumped to 49.926 in 2009 due to a single highly-cited paper.</a:t>
            </a:r>
            <a:r>
              <a:rPr lang="en-GB" sz="1800" dirty="0"/>
              <a:t> Did every other paper in this journal suddenly get amazingly awesome and highly-cited for this period? Of course not. </a:t>
            </a:r>
          </a:p>
        </p:txBody>
      </p:sp>
      <p:sp>
        <p:nvSpPr>
          <p:cNvPr id="5" name="TextBox 4">
            <a:extLst>
              <a:ext uri="{FF2B5EF4-FFF2-40B4-BE49-F238E27FC236}">
                <a16:creationId xmlns:a16="http://schemas.microsoft.com/office/drawing/2014/main" id="{7C1C39B8-A89E-9E4A-A37F-C0C01C6C9859}"/>
              </a:ext>
            </a:extLst>
          </p:cNvPr>
          <p:cNvSpPr txBox="1"/>
          <p:nvPr/>
        </p:nvSpPr>
        <p:spPr>
          <a:xfrm>
            <a:off x="210730" y="4737749"/>
            <a:ext cx="8783801" cy="369332"/>
          </a:xfrm>
          <a:prstGeom prst="rect">
            <a:avLst/>
          </a:prstGeom>
          <a:noFill/>
        </p:spPr>
        <p:txBody>
          <a:bodyPr wrap="square" rtlCol="0">
            <a:spAutoFit/>
          </a:bodyPr>
          <a:lstStyle/>
          <a:p>
            <a:r>
              <a:rPr lang="en-GB" sz="900" dirty="0"/>
              <a:t>Steve </a:t>
            </a:r>
            <a:r>
              <a:rPr lang="en-GB" sz="900" dirty="0" err="1"/>
              <a:t>Royle</a:t>
            </a:r>
            <a:r>
              <a:rPr lang="en-GB" sz="900" dirty="0"/>
              <a:t>. “Wrong Number: A Closer Look at Impact Factors.” </a:t>
            </a:r>
            <a:r>
              <a:rPr lang="en-GB" sz="900" dirty="0" err="1"/>
              <a:t>Quantixed</a:t>
            </a:r>
            <a:r>
              <a:rPr lang="en-GB" sz="900" dirty="0"/>
              <a:t>, May 2015. </a:t>
            </a:r>
            <a:r>
              <a:rPr lang="en-GB" sz="900" dirty="0">
                <a:hlinkClick r:id="rId4"/>
              </a:rPr>
              <a:t>https://quantixed.wordpress.com/2015/05/05/wrong-number-a-closer-look-at-impact-factors/</a:t>
            </a:r>
            <a:r>
              <a:rPr lang="en-GB" sz="900" dirty="0"/>
              <a:t> </a:t>
            </a:r>
          </a:p>
        </p:txBody>
      </p:sp>
    </p:spTree>
    <p:extLst>
      <p:ext uri="{BB962C8B-B14F-4D97-AF65-F5344CB8AC3E}">
        <p14:creationId xmlns:p14="http://schemas.microsoft.com/office/powerpoint/2010/main" val="25843653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86B06-E666-D64C-9C9B-16E15CCBB6E5}"/>
              </a:ext>
            </a:extLst>
          </p:cNvPr>
          <p:cNvSpPr>
            <a:spLocks noGrp="1"/>
          </p:cNvSpPr>
          <p:nvPr>
            <p:ph type="title"/>
          </p:nvPr>
        </p:nvSpPr>
        <p:spPr>
          <a:xfrm>
            <a:off x="1195355" y="-29619"/>
            <a:ext cx="7886700" cy="607011"/>
          </a:xfrm>
        </p:spPr>
        <p:txBody>
          <a:bodyPr/>
          <a:lstStyle/>
          <a:p>
            <a:pPr algn="r"/>
            <a:r>
              <a:rPr lang="en-US" dirty="0">
                <a:solidFill>
                  <a:schemeClr val="tx1"/>
                </a:solidFill>
                <a:latin typeface="+mn-lt"/>
              </a:rPr>
              <a:t>Citation Bias 1</a:t>
            </a:r>
          </a:p>
        </p:txBody>
      </p:sp>
      <p:pic>
        <p:nvPicPr>
          <p:cNvPr id="3" name="Picture 3">
            <a:extLst>
              <a:ext uri="{FF2B5EF4-FFF2-40B4-BE49-F238E27FC236}">
                <a16:creationId xmlns:a16="http://schemas.microsoft.com/office/drawing/2014/main" id="{6485EC37-914F-2449-BE64-4144125BA960}"/>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88477" y="585687"/>
            <a:ext cx="4364878" cy="400969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Title 1">
            <a:extLst>
              <a:ext uri="{FF2B5EF4-FFF2-40B4-BE49-F238E27FC236}">
                <a16:creationId xmlns:a16="http://schemas.microsoft.com/office/drawing/2014/main" id="{92A5C4D5-23FE-E546-B00C-1392ADD700EE}"/>
              </a:ext>
            </a:extLst>
          </p:cNvPr>
          <p:cNvSpPr txBox="1">
            <a:spLocks/>
          </p:cNvSpPr>
          <p:nvPr/>
        </p:nvSpPr>
        <p:spPr>
          <a:xfrm>
            <a:off x="5744551" y="3825867"/>
            <a:ext cx="2396727" cy="769512"/>
          </a:xfrm>
          <a:prstGeom prst="rect">
            <a:avLst/>
          </a:prstGeom>
        </p:spPr>
        <p:txBody>
          <a:bodyPr vert="horz" lIns="68580" tIns="34290" rIns="68580" bIns="3429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825" b="1" i="1" dirty="0"/>
              <a:t>CC BY NC </a:t>
            </a:r>
            <a:r>
              <a:rPr lang="en-GB" sz="825" i="1" dirty="0"/>
              <a:t>Steven A Greenberg BMJ 2009;339:bmj.b2680 How citation distortions create unfounded authority: analysis of a citation network </a:t>
            </a:r>
            <a:r>
              <a:rPr lang="en-GB" sz="825" i="1" dirty="0">
                <a:hlinkClick r:id="rId3"/>
              </a:rPr>
              <a:t>http://www.bmj.com/content/339/bmj.b2680</a:t>
            </a:r>
            <a:r>
              <a:rPr lang="en-GB" sz="825" i="1" dirty="0"/>
              <a:t> </a:t>
            </a:r>
          </a:p>
        </p:txBody>
      </p:sp>
      <p:sp>
        <p:nvSpPr>
          <p:cNvPr id="5" name="Content Placeholder 4">
            <a:extLst>
              <a:ext uri="{FF2B5EF4-FFF2-40B4-BE49-F238E27FC236}">
                <a16:creationId xmlns:a16="http://schemas.microsoft.com/office/drawing/2014/main" id="{86DA9C86-BDF0-B846-90DE-9A0D67C76E02}"/>
              </a:ext>
            </a:extLst>
          </p:cNvPr>
          <p:cNvSpPr txBox="1">
            <a:spLocks/>
          </p:cNvSpPr>
          <p:nvPr/>
        </p:nvSpPr>
        <p:spPr>
          <a:xfrm>
            <a:off x="5575054" y="1030496"/>
            <a:ext cx="2396729" cy="2570711"/>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100" dirty="0">
                <a:solidFill>
                  <a:schemeClr val="tx1">
                    <a:lumMod val="65000"/>
                    <a:lumOff val="35000"/>
                  </a:schemeClr>
                </a:solidFill>
              </a:rPr>
              <a:t>Citations to papers supporting rationale for overproduction of β amyloid precursor protein mRNA as a valid model of inclusion body myositis. </a:t>
            </a:r>
          </a:p>
          <a:p>
            <a:endParaRPr lang="en-GB" sz="2100" dirty="0"/>
          </a:p>
          <a:p>
            <a:r>
              <a:rPr lang="en-GB" sz="2100" b="1" dirty="0">
                <a:solidFill>
                  <a:schemeClr val="tx1">
                    <a:lumMod val="65000"/>
                    <a:lumOff val="35000"/>
                  </a:schemeClr>
                </a:solidFill>
              </a:rPr>
              <a:t>The supportive papers received 94% of the 214 citations to these primary data, whereas the six papers containing data that weakened or refuted the claim received only 6% of these citations</a:t>
            </a:r>
          </a:p>
        </p:txBody>
      </p:sp>
    </p:spTree>
    <p:extLst>
      <p:ext uri="{BB962C8B-B14F-4D97-AF65-F5344CB8AC3E}">
        <p14:creationId xmlns:p14="http://schemas.microsoft.com/office/powerpoint/2010/main" val="36185018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F6F57-EB93-3648-8A1D-EA29E59CB744}"/>
              </a:ext>
            </a:extLst>
          </p:cNvPr>
          <p:cNvSpPr>
            <a:spLocks noGrp="1"/>
          </p:cNvSpPr>
          <p:nvPr>
            <p:ph type="title"/>
          </p:nvPr>
        </p:nvSpPr>
        <p:spPr>
          <a:xfrm>
            <a:off x="629841" y="45286"/>
            <a:ext cx="7715343" cy="751298"/>
          </a:xfrm>
        </p:spPr>
        <p:txBody>
          <a:bodyPr/>
          <a:lstStyle/>
          <a:p>
            <a:pPr algn="r"/>
            <a:r>
              <a:rPr lang="en-US" dirty="0"/>
              <a:t>Citation Bias 2</a:t>
            </a:r>
          </a:p>
        </p:txBody>
      </p:sp>
      <p:sp>
        <p:nvSpPr>
          <p:cNvPr id="4" name="Text Placeholder 3">
            <a:extLst>
              <a:ext uri="{FF2B5EF4-FFF2-40B4-BE49-F238E27FC236}">
                <a16:creationId xmlns:a16="http://schemas.microsoft.com/office/drawing/2014/main" id="{D0212E3F-2494-344E-B0D1-FD91A0D2EB3F}"/>
              </a:ext>
            </a:extLst>
          </p:cNvPr>
          <p:cNvSpPr>
            <a:spLocks noGrp="1"/>
          </p:cNvSpPr>
          <p:nvPr>
            <p:ph type="body" sz="half" idx="2"/>
          </p:nvPr>
        </p:nvSpPr>
        <p:spPr>
          <a:xfrm>
            <a:off x="629841" y="796584"/>
            <a:ext cx="8008157" cy="3705078"/>
          </a:xfrm>
        </p:spPr>
        <p:txBody>
          <a:bodyPr>
            <a:noAutofit/>
          </a:bodyPr>
          <a:lstStyle/>
          <a:p>
            <a:pPr marL="285750" indent="-285750">
              <a:buFont typeface="Arial" panose="020B0604020202020204" pitchFamily="34" charset="0"/>
              <a:buChar char="•"/>
            </a:pPr>
            <a:r>
              <a:rPr lang="en-US" sz="1800" dirty="0">
                <a:solidFill>
                  <a:schemeClr val="tx1">
                    <a:lumMod val="50000"/>
                    <a:lumOff val="50000"/>
                  </a:schemeClr>
                </a:solidFill>
              </a:rPr>
              <a:t>Affiliation matters - both to get your paper published and in terms of the number of citations received</a:t>
            </a:r>
          </a:p>
          <a:p>
            <a:pPr marL="285750" indent="-285750">
              <a:lnSpc>
                <a:spcPct val="100000"/>
              </a:lnSpc>
              <a:buFont typeface="Arial" panose="020B0604020202020204" pitchFamily="34" charset="0"/>
              <a:buChar char="•"/>
            </a:pPr>
            <a:r>
              <a:rPr lang="en-US" sz="1800" dirty="0">
                <a:solidFill>
                  <a:schemeClr val="tx1">
                    <a:lumMod val="50000"/>
                    <a:lumOff val="50000"/>
                  </a:schemeClr>
                </a:solidFill>
              </a:rPr>
              <a:t>As the number of countries represented in the author list increases, articles are more likely to be published in journals with higher impact factors and accrue </a:t>
            </a:r>
            <a:r>
              <a:rPr lang="en-US" sz="1800" dirty="0">
                <a:solidFill>
                  <a:schemeClr val="tx1">
                    <a:lumMod val="50000"/>
                    <a:lumOff val="50000"/>
                  </a:schemeClr>
                </a:solidFill>
                <a:latin typeface="+mn-lt"/>
              </a:rPr>
              <a:t>more citations</a:t>
            </a:r>
          </a:p>
          <a:p>
            <a:pPr marL="628650" lvl="1" indent="-285750">
              <a:lnSpc>
                <a:spcPct val="100000"/>
              </a:lnSpc>
              <a:spcBef>
                <a:spcPts val="0"/>
              </a:spcBef>
              <a:buFont typeface="Arial" panose="020B0604020202020204" pitchFamily="34" charset="0"/>
              <a:buChar char="•"/>
            </a:pPr>
            <a:r>
              <a:rPr lang="en-US" sz="1650" dirty="0">
                <a:solidFill>
                  <a:schemeClr val="tx1">
                    <a:lumMod val="50000"/>
                    <a:lumOff val="50000"/>
                  </a:schemeClr>
                </a:solidFill>
                <a:latin typeface="+mn-lt"/>
              </a:rPr>
              <a:t>In ecology - US and Chinese co-authors publish articles in higher-tier journals than do Chinese authors alone (US alone receive most).</a:t>
            </a:r>
          </a:p>
          <a:p>
            <a:pPr marL="628650" lvl="1" indent="-285750">
              <a:lnSpc>
                <a:spcPct val="100000"/>
              </a:lnSpc>
              <a:spcBef>
                <a:spcPts val="0"/>
              </a:spcBef>
              <a:buFont typeface="Arial" panose="020B0604020202020204" pitchFamily="34" charset="0"/>
              <a:buChar char="•"/>
            </a:pPr>
            <a:r>
              <a:rPr lang="en-US" sz="1650" dirty="0">
                <a:solidFill>
                  <a:schemeClr val="tx1">
                    <a:lumMod val="50000"/>
                    <a:lumOff val="50000"/>
                  </a:schemeClr>
                </a:solidFill>
                <a:latin typeface="+mn-lt"/>
              </a:rPr>
              <a:t>Franco-American collaborations fare better than papers published by either country independently</a:t>
            </a:r>
          </a:p>
          <a:p>
            <a:pPr marL="285750" indent="-285750">
              <a:buFont typeface="Arial" panose="020B0604020202020204" pitchFamily="34" charset="0"/>
              <a:buChar char="•"/>
            </a:pPr>
            <a:r>
              <a:rPr lang="en-US" sz="1800" dirty="0">
                <a:solidFill>
                  <a:schemeClr val="tx1">
                    <a:lumMod val="50000"/>
                    <a:lumOff val="50000"/>
                  </a:schemeClr>
                </a:solidFill>
                <a:latin typeface="+mn-lt"/>
              </a:rPr>
              <a:t>The publication and citation share of countries in the Global North are decreasing over time, while those of China, India and South Korea are increasing.</a:t>
            </a:r>
          </a:p>
        </p:txBody>
      </p:sp>
      <p:sp>
        <p:nvSpPr>
          <p:cNvPr id="6" name="TextBox 5">
            <a:extLst>
              <a:ext uri="{FF2B5EF4-FFF2-40B4-BE49-F238E27FC236}">
                <a16:creationId xmlns:a16="http://schemas.microsoft.com/office/drawing/2014/main" id="{605AF2E1-E431-C646-810C-DC28A4AC2B04}"/>
              </a:ext>
            </a:extLst>
          </p:cNvPr>
          <p:cNvSpPr txBox="1"/>
          <p:nvPr/>
        </p:nvSpPr>
        <p:spPr>
          <a:xfrm>
            <a:off x="1" y="4791275"/>
            <a:ext cx="9143999" cy="215444"/>
          </a:xfrm>
          <a:prstGeom prst="rect">
            <a:avLst/>
          </a:prstGeom>
          <a:noFill/>
        </p:spPr>
        <p:txBody>
          <a:bodyPr wrap="square" rtlCol="0">
            <a:spAutoFit/>
          </a:bodyPr>
          <a:lstStyle/>
          <a:p>
            <a:r>
              <a:rPr lang="en-US" sz="800" i="1" dirty="0">
                <a:solidFill>
                  <a:schemeClr val="tx1">
                    <a:lumMod val="50000"/>
                    <a:lumOff val="50000"/>
                  </a:schemeClr>
                </a:solidFill>
              </a:rPr>
              <a:t>Smith MJ, Weinberger C, Bruna EM, </a:t>
            </a:r>
            <a:r>
              <a:rPr lang="en-US" sz="800" i="1" dirty="0" err="1">
                <a:solidFill>
                  <a:schemeClr val="tx1">
                    <a:lumMod val="50000"/>
                    <a:lumOff val="50000"/>
                  </a:schemeClr>
                </a:solidFill>
              </a:rPr>
              <a:t>Allesina</a:t>
            </a:r>
            <a:r>
              <a:rPr lang="en-US" sz="800" i="1" dirty="0">
                <a:solidFill>
                  <a:schemeClr val="tx1">
                    <a:lumMod val="50000"/>
                    <a:lumOff val="50000"/>
                  </a:schemeClr>
                </a:solidFill>
              </a:rPr>
              <a:t> S (2014) The Scientific Impact of Nations: Journal Placement and Citation Performance. </a:t>
            </a:r>
            <a:r>
              <a:rPr lang="en-US" sz="800" i="1" dirty="0" err="1">
                <a:solidFill>
                  <a:schemeClr val="tx1">
                    <a:lumMod val="50000"/>
                    <a:lumOff val="50000"/>
                  </a:schemeClr>
                </a:solidFill>
              </a:rPr>
              <a:t>PLoS</a:t>
            </a:r>
            <a:r>
              <a:rPr lang="en-US" sz="800" i="1" dirty="0">
                <a:solidFill>
                  <a:schemeClr val="tx1">
                    <a:lumMod val="50000"/>
                    <a:lumOff val="50000"/>
                  </a:schemeClr>
                </a:solidFill>
              </a:rPr>
              <a:t> ONE 9(10): e109195. doi:10.1371/journal.pone.0109195</a:t>
            </a:r>
          </a:p>
        </p:txBody>
      </p:sp>
    </p:spTree>
    <p:extLst>
      <p:ext uri="{BB962C8B-B14F-4D97-AF65-F5344CB8AC3E}">
        <p14:creationId xmlns:p14="http://schemas.microsoft.com/office/powerpoint/2010/main" val="19200772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F6F57-EB93-3648-8A1D-EA29E59CB744}"/>
              </a:ext>
            </a:extLst>
          </p:cNvPr>
          <p:cNvSpPr>
            <a:spLocks noGrp="1"/>
          </p:cNvSpPr>
          <p:nvPr>
            <p:ph type="title"/>
          </p:nvPr>
        </p:nvSpPr>
        <p:spPr>
          <a:xfrm>
            <a:off x="629841" y="45286"/>
            <a:ext cx="7715343" cy="751298"/>
          </a:xfrm>
        </p:spPr>
        <p:txBody>
          <a:bodyPr/>
          <a:lstStyle/>
          <a:p>
            <a:pPr algn="r"/>
            <a:r>
              <a:rPr lang="en-US" dirty="0"/>
              <a:t>Citation Bias 3</a:t>
            </a:r>
          </a:p>
        </p:txBody>
      </p:sp>
      <p:sp>
        <p:nvSpPr>
          <p:cNvPr id="4" name="Text Placeholder 3">
            <a:extLst>
              <a:ext uri="{FF2B5EF4-FFF2-40B4-BE49-F238E27FC236}">
                <a16:creationId xmlns:a16="http://schemas.microsoft.com/office/drawing/2014/main" id="{D0212E3F-2494-344E-B0D1-FD91A0D2EB3F}"/>
              </a:ext>
            </a:extLst>
          </p:cNvPr>
          <p:cNvSpPr>
            <a:spLocks noGrp="1"/>
          </p:cNvSpPr>
          <p:nvPr>
            <p:ph type="body" sz="half" idx="2"/>
          </p:nvPr>
        </p:nvSpPr>
        <p:spPr>
          <a:xfrm>
            <a:off x="629841" y="796584"/>
            <a:ext cx="8008157" cy="3705078"/>
          </a:xfrm>
        </p:spPr>
        <p:txBody>
          <a:bodyPr>
            <a:noAutofit/>
          </a:bodyPr>
          <a:lstStyle/>
          <a:p>
            <a:pPr marL="285750" indent="-285750">
              <a:buFont typeface="Arial" panose="020B0604020202020204" pitchFamily="34" charset="0"/>
              <a:buChar char="•"/>
            </a:pPr>
            <a:r>
              <a:rPr lang="en-US" sz="1800" dirty="0">
                <a:solidFill>
                  <a:schemeClr val="tx1">
                    <a:lumMod val="50000"/>
                    <a:lumOff val="50000"/>
                  </a:schemeClr>
                </a:solidFill>
              </a:rPr>
              <a:t>existing multidisciplinary journals preferentially concentrate most-cited papers from scientific fields with high citation densities.</a:t>
            </a:r>
          </a:p>
          <a:p>
            <a:pPr marL="628650" lvl="1" indent="-285750">
              <a:buFont typeface="Arial" panose="020B0604020202020204" pitchFamily="34" charset="0"/>
              <a:buChar char="•"/>
            </a:pPr>
            <a:r>
              <a:rPr lang="en-US" sz="1400" dirty="0">
                <a:solidFill>
                  <a:schemeClr val="tx1">
                    <a:lumMod val="50000"/>
                    <a:lumOff val="50000"/>
                  </a:schemeClr>
                </a:solidFill>
              </a:rPr>
              <a:t>They have no or minimal share in the most influential scientific articles of 1/3 of fields examined (8 of the 21), including Mathematics [and...] other sciences with very strong mathematical methodology and rigorous theoretical and applied methods such as Computer Science, Engineering, Space Science, Agricultural Sciences and practically all social sciences (General, Psychiatry/Psychology, Economics)</a:t>
            </a:r>
          </a:p>
          <a:p>
            <a:pPr marL="628650" lvl="1" indent="-285750">
              <a:buFont typeface="Arial" panose="020B0604020202020204" pitchFamily="34" charset="0"/>
              <a:buChar char="•"/>
            </a:pPr>
            <a:endParaRPr lang="en-US" sz="1400" dirty="0">
              <a:solidFill>
                <a:schemeClr val="tx1">
                  <a:lumMod val="50000"/>
                  <a:lumOff val="50000"/>
                </a:schemeClr>
              </a:solidFill>
            </a:endParaRPr>
          </a:p>
          <a:p>
            <a:pPr marL="285750" indent="-285750">
              <a:buFont typeface="Arial" panose="020B0604020202020204" pitchFamily="34" charset="0"/>
              <a:buChar char="•"/>
            </a:pPr>
            <a:r>
              <a:rPr lang="en-US" sz="1800" dirty="0">
                <a:solidFill>
                  <a:schemeClr val="tx1">
                    <a:lumMod val="50000"/>
                    <a:lumOff val="50000"/>
                  </a:schemeClr>
                </a:solidFill>
              </a:rPr>
              <a:t>the journal is the most important factor for a paper to receive citations - even more important than newsworthiness and quality that are also important for predicting future citation impact [13].</a:t>
            </a:r>
          </a:p>
        </p:txBody>
      </p:sp>
      <p:sp>
        <p:nvSpPr>
          <p:cNvPr id="6" name="TextBox 5">
            <a:extLst>
              <a:ext uri="{FF2B5EF4-FFF2-40B4-BE49-F238E27FC236}">
                <a16:creationId xmlns:a16="http://schemas.microsoft.com/office/drawing/2014/main" id="{605AF2E1-E431-C646-810C-DC28A4AC2B04}"/>
              </a:ext>
            </a:extLst>
          </p:cNvPr>
          <p:cNvSpPr txBox="1"/>
          <p:nvPr/>
        </p:nvSpPr>
        <p:spPr>
          <a:xfrm>
            <a:off x="1" y="4791275"/>
            <a:ext cx="9143999" cy="338554"/>
          </a:xfrm>
          <a:prstGeom prst="rect">
            <a:avLst/>
          </a:prstGeom>
          <a:noFill/>
        </p:spPr>
        <p:txBody>
          <a:bodyPr wrap="square" rtlCol="0">
            <a:spAutoFit/>
          </a:bodyPr>
          <a:lstStyle/>
          <a:p>
            <a:r>
              <a:rPr lang="en-US" sz="800" i="1" dirty="0">
                <a:solidFill>
                  <a:schemeClr val="tx1">
                    <a:lumMod val="50000"/>
                    <a:lumOff val="50000"/>
                  </a:schemeClr>
                </a:solidFill>
              </a:rPr>
              <a:t>Ioannidis, John P. A. “Concentration of the Most-Cited Papers in the Scientific Literature: Analysis of Journal Ecosystems.” </a:t>
            </a:r>
            <a:r>
              <a:rPr lang="en-US" sz="800" i="1" dirty="0" err="1">
                <a:solidFill>
                  <a:schemeClr val="tx1">
                    <a:lumMod val="50000"/>
                    <a:lumOff val="50000"/>
                  </a:schemeClr>
                </a:solidFill>
              </a:rPr>
              <a:t>PLoS</a:t>
            </a:r>
            <a:r>
              <a:rPr lang="en-US" sz="800" i="1" dirty="0">
                <a:solidFill>
                  <a:schemeClr val="tx1">
                    <a:lumMod val="50000"/>
                    <a:lumOff val="50000"/>
                  </a:schemeClr>
                </a:solidFill>
              </a:rPr>
              <a:t> ONE 1, no. 1 (December 20, 2006). https://</a:t>
            </a:r>
            <a:r>
              <a:rPr lang="en-US" sz="800" i="1" dirty="0" err="1">
                <a:solidFill>
                  <a:schemeClr val="tx1">
                    <a:lumMod val="50000"/>
                    <a:lumOff val="50000"/>
                  </a:schemeClr>
                </a:solidFill>
              </a:rPr>
              <a:t>doi.org</a:t>
            </a:r>
            <a:r>
              <a:rPr lang="en-US" sz="800" i="1" dirty="0">
                <a:solidFill>
                  <a:schemeClr val="tx1">
                    <a:lumMod val="50000"/>
                    <a:lumOff val="50000"/>
                  </a:schemeClr>
                </a:solidFill>
              </a:rPr>
              <a:t>/10.1371/journal.pone.0000005.</a:t>
            </a:r>
          </a:p>
        </p:txBody>
      </p:sp>
    </p:spTree>
    <p:extLst>
      <p:ext uri="{BB962C8B-B14F-4D97-AF65-F5344CB8AC3E}">
        <p14:creationId xmlns:p14="http://schemas.microsoft.com/office/powerpoint/2010/main" val="17922283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5A1C8-E052-6A44-A335-05346C6C488C}"/>
              </a:ext>
            </a:extLst>
          </p:cNvPr>
          <p:cNvSpPr txBox="1">
            <a:spLocks/>
          </p:cNvSpPr>
          <p:nvPr/>
        </p:nvSpPr>
        <p:spPr>
          <a:xfrm>
            <a:off x="2277012" y="80137"/>
            <a:ext cx="4327582" cy="3087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700" b="1" dirty="0">
                <a:solidFill>
                  <a:schemeClr val="tx1">
                    <a:lumMod val="65000"/>
                    <a:lumOff val="35000"/>
                  </a:schemeClr>
                </a:solidFill>
                <a:latin typeface="+mn-lt"/>
              </a:rPr>
              <a:t>Imperfect Impact</a:t>
            </a:r>
          </a:p>
        </p:txBody>
      </p:sp>
      <p:sp>
        <p:nvSpPr>
          <p:cNvPr id="3" name="TextBox 2">
            <a:extLst>
              <a:ext uri="{FF2B5EF4-FFF2-40B4-BE49-F238E27FC236}">
                <a16:creationId xmlns:a16="http://schemas.microsoft.com/office/drawing/2014/main" id="{BEC12C70-EEC2-2C4B-81F6-966CD1C7BFA2}"/>
              </a:ext>
            </a:extLst>
          </p:cNvPr>
          <p:cNvSpPr txBox="1"/>
          <p:nvPr/>
        </p:nvSpPr>
        <p:spPr>
          <a:xfrm>
            <a:off x="1240026" y="4525584"/>
            <a:ext cx="6725806" cy="461665"/>
          </a:xfrm>
          <a:prstGeom prst="rect">
            <a:avLst/>
          </a:prstGeom>
          <a:noFill/>
        </p:spPr>
        <p:txBody>
          <a:bodyPr wrap="square" rtlCol="0">
            <a:spAutoFit/>
          </a:bodyPr>
          <a:lstStyle/>
          <a:p>
            <a:pPr algn="ctr"/>
            <a:r>
              <a:rPr lang="en-US" sz="1200" dirty="0">
                <a:solidFill>
                  <a:schemeClr val="tx2">
                    <a:lumMod val="50000"/>
                  </a:schemeClr>
                </a:solidFill>
              </a:rPr>
              <a:t>Stuart </a:t>
            </a:r>
            <a:r>
              <a:rPr lang="en-US" sz="1200" dirty="0" err="1">
                <a:solidFill>
                  <a:schemeClr val="tx2">
                    <a:lumMod val="50000"/>
                  </a:schemeClr>
                </a:solidFill>
              </a:rPr>
              <a:t>Cantrill</a:t>
            </a:r>
            <a:r>
              <a:rPr lang="en-US" sz="1200" dirty="0">
                <a:solidFill>
                  <a:schemeClr val="tx2">
                    <a:lumMod val="50000"/>
                  </a:schemeClr>
                </a:solidFill>
              </a:rPr>
              <a:t> </a:t>
            </a:r>
            <a:r>
              <a:rPr lang="en-US" sz="1200" dirty="0">
                <a:solidFill>
                  <a:schemeClr val="tx2">
                    <a:lumMod val="50000"/>
                  </a:schemeClr>
                </a:solidFill>
                <a:hlinkClick r:id="rId2" tooltip="12:33 am"/>
              </a:rPr>
              <a:t>January 23, 2016</a:t>
            </a:r>
            <a:r>
              <a:rPr lang="en-US" sz="1200" dirty="0">
                <a:solidFill>
                  <a:schemeClr val="tx2">
                    <a:lumMod val="50000"/>
                  </a:schemeClr>
                </a:solidFill>
              </a:rPr>
              <a:t> </a:t>
            </a:r>
            <a:r>
              <a:rPr lang="en-US" sz="1200" b="1" dirty="0">
                <a:solidFill>
                  <a:schemeClr val="tx2">
                    <a:lumMod val="50000"/>
                  </a:schemeClr>
                </a:solidFill>
                <a:hlinkClick r:id="rId2"/>
              </a:rPr>
              <a:t>Imperfect impact</a:t>
            </a:r>
            <a:r>
              <a:rPr lang="en-US" sz="1200" b="1" dirty="0">
                <a:solidFill>
                  <a:schemeClr val="tx2">
                    <a:lumMod val="50000"/>
                  </a:schemeClr>
                </a:solidFill>
              </a:rPr>
              <a:t>  </a:t>
            </a:r>
            <a:r>
              <a:rPr lang="en-US" sz="1200" dirty="0">
                <a:solidFill>
                  <a:schemeClr val="tx2">
                    <a:lumMod val="50000"/>
                  </a:schemeClr>
                </a:solidFill>
                <a:hlinkClick r:id="rId3" tooltip="Chemical connections"/>
              </a:rPr>
              <a:t>Chemical connections</a:t>
            </a:r>
            <a:endParaRPr lang="en-US" sz="1200" dirty="0">
              <a:solidFill>
                <a:schemeClr val="tx2">
                  <a:lumMod val="50000"/>
                </a:schemeClr>
              </a:solidFill>
            </a:endParaRPr>
          </a:p>
          <a:p>
            <a:pPr algn="ctr"/>
            <a:r>
              <a:rPr lang="en-US" sz="1200" dirty="0">
                <a:solidFill>
                  <a:schemeClr val="tx2">
                    <a:lumMod val="50000"/>
                  </a:schemeClr>
                </a:solidFill>
              </a:rPr>
              <a:t>https://</a:t>
            </a:r>
            <a:r>
              <a:rPr lang="en-US" sz="1200" dirty="0" err="1">
                <a:solidFill>
                  <a:schemeClr val="tx2">
                    <a:lumMod val="50000"/>
                  </a:schemeClr>
                </a:solidFill>
              </a:rPr>
              <a:t>stuartcantrill.com</a:t>
            </a:r>
            <a:r>
              <a:rPr lang="en-US" sz="1200" dirty="0">
                <a:solidFill>
                  <a:schemeClr val="tx2">
                    <a:lumMod val="50000"/>
                  </a:schemeClr>
                </a:solidFill>
              </a:rPr>
              <a:t>/2016/01/23/imperfect-impact/</a:t>
            </a:r>
          </a:p>
        </p:txBody>
      </p:sp>
      <p:pic>
        <p:nvPicPr>
          <p:cNvPr id="4" name="Picture 3">
            <a:extLst>
              <a:ext uri="{FF2B5EF4-FFF2-40B4-BE49-F238E27FC236}">
                <a16:creationId xmlns:a16="http://schemas.microsoft.com/office/drawing/2014/main" id="{E72E200F-C592-EC49-BA30-EF21AE4FB98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970853" y="643624"/>
            <a:ext cx="4939901" cy="3681218"/>
          </a:xfrm>
          <a:prstGeom prst="rect">
            <a:avLst/>
          </a:prstGeom>
        </p:spPr>
      </p:pic>
    </p:spTree>
    <p:extLst>
      <p:ext uri="{BB962C8B-B14F-4D97-AF65-F5344CB8AC3E}">
        <p14:creationId xmlns:p14="http://schemas.microsoft.com/office/powerpoint/2010/main" val="3019428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E92109-89ED-4144-AB83-023D7BDDF38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9144000" cy="4119208"/>
          </a:xfrm>
          <a:prstGeom prst="rect">
            <a:avLst/>
          </a:prstGeom>
        </p:spPr>
      </p:pic>
      <p:pic>
        <p:nvPicPr>
          <p:cNvPr id="5" name="Picture 4">
            <a:extLst>
              <a:ext uri="{FF2B5EF4-FFF2-40B4-BE49-F238E27FC236}">
                <a16:creationId xmlns:a16="http://schemas.microsoft.com/office/drawing/2014/main" id="{4C42C864-BB81-A144-90F4-0E4FF04360C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4480357"/>
            <a:ext cx="9144000" cy="663143"/>
          </a:xfrm>
          <a:prstGeom prst="rect">
            <a:avLst/>
          </a:prstGeom>
        </p:spPr>
      </p:pic>
      <p:pic>
        <p:nvPicPr>
          <p:cNvPr id="7" name="Picture 6">
            <a:extLst>
              <a:ext uri="{FF2B5EF4-FFF2-40B4-BE49-F238E27FC236}">
                <a16:creationId xmlns:a16="http://schemas.microsoft.com/office/drawing/2014/main" id="{E0C73660-FB68-A645-8928-C092DC1EFA6A}"/>
              </a:ext>
            </a:extLst>
          </p:cNvPr>
          <p:cNvPicPr>
            <a:picLocks noChangeAspect="1"/>
          </p:cNvPicPr>
          <p:nvPr/>
        </p:nvPicPr>
        <p:blipFill>
          <a:blip r:embed="rId4"/>
          <a:stretch>
            <a:fillRect/>
          </a:stretch>
        </p:blipFill>
        <p:spPr>
          <a:xfrm>
            <a:off x="133350" y="3165153"/>
            <a:ext cx="6734175" cy="1304925"/>
          </a:xfrm>
          <a:prstGeom prst="rect">
            <a:avLst/>
          </a:prstGeom>
        </p:spPr>
      </p:pic>
    </p:spTree>
    <p:extLst>
      <p:ext uri="{BB962C8B-B14F-4D97-AF65-F5344CB8AC3E}">
        <p14:creationId xmlns:p14="http://schemas.microsoft.com/office/powerpoint/2010/main" val="25675951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F6F57-EB93-3648-8A1D-EA29E59CB744}"/>
              </a:ext>
            </a:extLst>
          </p:cNvPr>
          <p:cNvSpPr>
            <a:spLocks noGrp="1"/>
          </p:cNvSpPr>
          <p:nvPr>
            <p:ph type="title"/>
          </p:nvPr>
        </p:nvSpPr>
        <p:spPr>
          <a:xfrm>
            <a:off x="629841" y="45286"/>
            <a:ext cx="7715343" cy="751298"/>
          </a:xfrm>
        </p:spPr>
        <p:txBody>
          <a:bodyPr/>
          <a:lstStyle/>
          <a:p>
            <a:pPr algn="r"/>
            <a:r>
              <a:rPr lang="en-US" dirty="0"/>
              <a:t>Citation Bias 4</a:t>
            </a:r>
          </a:p>
        </p:txBody>
      </p:sp>
      <p:sp>
        <p:nvSpPr>
          <p:cNvPr id="4" name="Text Placeholder 3">
            <a:extLst>
              <a:ext uri="{FF2B5EF4-FFF2-40B4-BE49-F238E27FC236}">
                <a16:creationId xmlns:a16="http://schemas.microsoft.com/office/drawing/2014/main" id="{D0212E3F-2494-344E-B0D1-FD91A0D2EB3F}"/>
              </a:ext>
            </a:extLst>
          </p:cNvPr>
          <p:cNvSpPr>
            <a:spLocks noGrp="1"/>
          </p:cNvSpPr>
          <p:nvPr>
            <p:ph type="body" sz="half" idx="2"/>
          </p:nvPr>
        </p:nvSpPr>
        <p:spPr>
          <a:xfrm>
            <a:off x="629841" y="796584"/>
            <a:ext cx="8008157" cy="3705078"/>
          </a:xfrm>
        </p:spPr>
        <p:txBody>
          <a:bodyPr>
            <a:noAutofit/>
          </a:bodyPr>
          <a:lstStyle/>
          <a:p>
            <a:pPr marL="285750" indent="-285750">
              <a:buFont typeface="Arial" panose="020B0604020202020204" pitchFamily="34" charset="0"/>
              <a:buChar char="•"/>
            </a:pPr>
            <a:r>
              <a:rPr lang="en-US" sz="1800" dirty="0">
                <a:solidFill>
                  <a:schemeClr val="tx1">
                    <a:lumMod val="50000"/>
                    <a:lumOff val="50000"/>
                  </a:schemeClr>
                </a:solidFill>
              </a:rPr>
              <a:t>The motives for citing a paper are domain-specific. Affected by</a:t>
            </a:r>
          </a:p>
          <a:p>
            <a:pPr marL="628650" lvl="1" indent="-285750">
              <a:lnSpc>
                <a:spcPct val="100000"/>
              </a:lnSpc>
              <a:spcBef>
                <a:spcPts val="0"/>
              </a:spcBef>
              <a:buFont typeface="Arial" panose="020B0604020202020204" pitchFamily="34" charset="0"/>
              <a:buChar char="•"/>
            </a:pPr>
            <a:r>
              <a:rPr lang="en-US" sz="1400" dirty="0">
                <a:solidFill>
                  <a:schemeClr val="tx1">
                    <a:lumMod val="50000"/>
                    <a:lumOff val="50000"/>
                  </a:schemeClr>
                </a:solidFill>
              </a:rPr>
              <a:t>geographic location of authors and citers</a:t>
            </a:r>
          </a:p>
          <a:p>
            <a:pPr marL="628650" lvl="1" indent="-285750">
              <a:lnSpc>
                <a:spcPct val="100000"/>
              </a:lnSpc>
              <a:spcBef>
                <a:spcPts val="0"/>
              </a:spcBef>
              <a:buFont typeface="Arial" panose="020B0604020202020204" pitchFamily="34" charset="0"/>
              <a:buChar char="•"/>
            </a:pPr>
            <a:r>
              <a:rPr lang="en-US" sz="1400" dirty="0">
                <a:solidFill>
                  <a:schemeClr val="tx1">
                    <a:lumMod val="50000"/>
                    <a:lumOff val="50000"/>
                  </a:schemeClr>
                </a:solidFill>
              </a:rPr>
              <a:t>number of authors</a:t>
            </a:r>
          </a:p>
          <a:p>
            <a:pPr marL="628650" lvl="1" indent="-285750">
              <a:lnSpc>
                <a:spcPct val="100000"/>
              </a:lnSpc>
              <a:spcBef>
                <a:spcPts val="0"/>
              </a:spcBef>
              <a:buFont typeface="Arial" panose="020B0604020202020204" pitchFamily="34" charset="0"/>
              <a:buChar char="•"/>
            </a:pPr>
            <a:r>
              <a:rPr lang="en-US" sz="1400" dirty="0">
                <a:solidFill>
                  <a:schemeClr val="tx1">
                    <a:lumMod val="50000"/>
                    <a:lumOff val="50000"/>
                  </a:schemeClr>
                </a:solidFill>
              </a:rPr>
              <a:t>direction of results</a:t>
            </a:r>
          </a:p>
          <a:p>
            <a:pPr marL="628650" lvl="1" indent="-285750">
              <a:lnSpc>
                <a:spcPct val="100000"/>
              </a:lnSpc>
              <a:spcBef>
                <a:spcPts val="0"/>
              </a:spcBef>
              <a:buFont typeface="Arial" panose="020B0604020202020204" pitchFamily="34" charset="0"/>
              <a:buChar char="•"/>
            </a:pPr>
            <a:r>
              <a:rPr lang="en-US" sz="1400" dirty="0">
                <a:solidFill>
                  <a:schemeClr val="tx1">
                    <a:lumMod val="50000"/>
                    <a:lumOff val="50000"/>
                  </a:schemeClr>
                </a:solidFill>
              </a:rPr>
              <a:t>the length of a paper and potentially other factors as well [14], [15]</a:t>
            </a:r>
          </a:p>
          <a:p>
            <a:pPr marL="628650" lvl="1" indent="-285750">
              <a:lnSpc>
                <a:spcPct val="100000"/>
              </a:lnSpc>
              <a:spcBef>
                <a:spcPts val="0"/>
              </a:spcBef>
              <a:buFont typeface="Arial" panose="020B0604020202020204" pitchFamily="34" charset="0"/>
              <a:buChar char="•"/>
            </a:pPr>
            <a:r>
              <a:rPr lang="en-US" sz="1400" dirty="0">
                <a:solidFill>
                  <a:schemeClr val="tx1">
                    <a:lumMod val="50000"/>
                    <a:lumOff val="50000"/>
                  </a:schemeClr>
                </a:solidFill>
              </a:rPr>
              <a:t>they are almost chaotic to investigate in detail [16]–[18].</a:t>
            </a:r>
          </a:p>
          <a:p>
            <a:pPr marL="285750" indent="-285750">
              <a:buFont typeface="Arial" panose="020B0604020202020204" pitchFamily="34" charset="0"/>
              <a:buChar char="•"/>
            </a:pPr>
            <a:r>
              <a:rPr lang="en-US" sz="1800" dirty="0">
                <a:solidFill>
                  <a:schemeClr val="tx1">
                    <a:lumMod val="50000"/>
                    <a:lumOff val="50000"/>
                  </a:schemeClr>
                </a:solidFill>
              </a:rPr>
              <a:t>there is no guarantee that the most-cited papers would even be “correct” or truly the “best” ones in the field. Controversy and refutation may also sometimes attract debate and citations [22].</a:t>
            </a:r>
          </a:p>
          <a:p>
            <a:pPr marL="285750" indent="-285750">
              <a:buFont typeface="Arial" panose="020B0604020202020204" pitchFamily="34" charset="0"/>
              <a:buChar char="•"/>
            </a:pPr>
            <a:r>
              <a:rPr lang="en-US" sz="1800" dirty="0">
                <a:solidFill>
                  <a:schemeClr val="tx1">
                    <a:lumMod val="50000"/>
                    <a:lumOff val="50000"/>
                  </a:schemeClr>
                </a:solidFill>
              </a:rPr>
              <a:t>In science, most-cited papers may be large tents where hundreds and thousands of scientists are flocking to. </a:t>
            </a:r>
            <a:endParaRPr lang="en-US" sz="1800" dirty="0">
              <a:solidFill>
                <a:schemeClr val="tx1">
                  <a:lumMod val="50000"/>
                  <a:lumOff val="50000"/>
                </a:schemeClr>
              </a:solidFill>
              <a:latin typeface="+mn-lt"/>
            </a:endParaRPr>
          </a:p>
        </p:txBody>
      </p:sp>
      <p:sp>
        <p:nvSpPr>
          <p:cNvPr id="6" name="TextBox 5">
            <a:extLst>
              <a:ext uri="{FF2B5EF4-FFF2-40B4-BE49-F238E27FC236}">
                <a16:creationId xmlns:a16="http://schemas.microsoft.com/office/drawing/2014/main" id="{605AF2E1-E431-C646-810C-DC28A4AC2B04}"/>
              </a:ext>
            </a:extLst>
          </p:cNvPr>
          <p:cNvSpPr txBox="1"/>
          <p:nvPr/>
        </p:nvSpPr>
        <p:spPr>
          <a:xfrm>
            <a:off x="1" y="4791275"/>
            <a:ext cx="9143999" cy="338554"/>
          </a:xfrm>
          <a:prstGeom prst="rect">
            <a:avLst/>
          </a:prstGeom>
          <a:noFill/>
        </p:spPr>
        <p:txBody>
          <a:bodyPr wrap="square" rtlCol="0">
            <a:spAutoFit/>
          </a:bodyPr>
          <a:lstStyle/>
          <a:p>
            <a:r>
              <a:rPr lang="en-US" sz="800" i="1" dirty="0">
                <a:solidFill>
                  <a:schemeClr val="tx1">
                    <a:lumMod val="50000"/>
                    <a:lumOff val="50000"/>
                  </a:schemeClr>
                </a:solidFill>
              </a:rPr>
              <a:t>Ioannidis, John P. A. “Concentration of the Most-Cited Papers in the Scientific Literature: Analysis of Journal Ecosystems.” </a:t>
            </a:r>
            <a:r>
              <a:rPr lang="en-US" sz="800" i="1" dirty="0" err="1">
                <a:solidFill>
                  <a:schemeClr val="tx1">
                    <a:lumMod val="50000"/>
                    <a:lumOff val="50000"/>
                  </a:schemeClr>
                </a:solidFill>
              </a:rPr>
              <a:t>PLoS</a:t>
            </a:r>
            <a:r>
              <a:rPr lang="en-US" sz="800" i="1" dirty="0">
                <a:solidFill>
                  <a:schemeClr val="tx1">
                    <a:lumMod val="50000"/>
                    <a:lumOff val="50000"/>
                  </a:schemeClr>
                </a:solidFill>
              </a:rPr>
              <a:t> ONE 1, no. 1 (December 20, 2006). </a:t>
            </a:r>
            <a:r>
              <a:rPr lang="en-US" sz="800" i="1" dirty="0">
                <a:solidFill>
                  <a:schemeClr val="tx1">
                    <a:lumMod val="50000"/>
                    <a:lumOff val="50000"/>
                  </a:schemeClr>
                </a:solidFill>
                <a:hlinkClick r:id="rId3"/>
              </a:rPr>
              <a:t>https://doi.org/10.1371/journal.pone.0000005</a:t>
            </a:r>
            <a:r>
              <a:rPr lang="en-US" sz="800" i="1" dirty="0">
                <a:solidFill>
                  <a:schemeClr val="tx1">
                    <a:lumMod val="50000"/>
                    <a:lumOff val="50000"/>
                  </a:schemeClr>
                </a:solidFill>
              </a:rPr>
              <a:t>. and refs within</a:t>
            </a:r>
          </a:p>
        </p:txBody>
      </p:sp>
    </p:spTree>
    <p:extLst>
      <p:ext uri="{BB962C8B-B14F-4D97-AF65-F5344CB8AC3E}">
        <p14:creationId xmlns:p14="http://schemas.microsoft.com/office/powerpoint/2010/main" val="29269855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DA0E2-6D3F-3248-8D40-D9BF7FC22BEE}"/>
              </a:ext>
            </a:extLst>
          </p:cNvPr>
          <p:cNvSpPr>
            <a:spLocks noGrp="1"/>
          </p:cNvSpPr>
          <p:nvPr>
            <p:ph type="title"/>
          </p:nvPr>
        </p:nvSpPr>
        <p:spPr/>
        <p:txBody>
          <a:bodyPr/>
          <a:lstStyle/>
          <a:p>
            <a:r>
              <a:rPr lang="en-GB" dirty="0">
                <a:solidFill>
                  <a:schemeClr val="tx1">
                    <a:lumMod val="65000"/>
                    <a:lumOff val="35000"/>
                  </a:schemeClr>
                </a:solidFill>
                <a:latin typeface="Calibri" panose="020F0502020204030204" pitchFamily="34" charset="0"/>
                <a:cs typeface="Calibri" panose="020F0502020204030204" pitchFamily="34" charset="0"/>
              </a:rPr>
              <a:t>Can Scientists Assess Merit or Predict Impact?</a:t>
            </a:r>
            <a:endParaRPr lang="en-US" dirty="0">
              <a:solidFill>
                <a:schemeClr val="tx1">
                  <a:lumMod val="65000"/>
                  <a:lumOff val="35000"/>
                </a:schemeClr>
              </a:solidFill>
            </a:endParaRPr>
          </a:p>
        </p:txBody>
      </p:sp>
      <p:sp>
        <p:nvSpPr>
          <p:cNvPr id="3" name="Content Placeholder 2">
            <a:extLst>
              <a:ext uri="{FF2B5EF4-FFF2-40B4-BE49-F238E27FC236}">
                <a16:creationId xmlns:a16="http://schemas.microsoft.com/office/drawing/2014/main" id="{ADA9A1E6-A620-EB41-BD0F-F31297BFBD05}"/>
              </a:ext>
            </a:extLst>
          </p:cNvPr>
          <p:cNvSpPr txBox="1">
            <a:spLocks/>
          </p:cNvSpPr>
          <p:nvPr/>
        </p:nvSpPr>
        <p:spPr>
          <a:xfrm>
            <a:off x="896829" y="1475639"/>
            <a:ext cx="6171010" cy="208185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solidFill>
                  <a:schemeClr val="tx1">
                    <a:lumMod val="65000"/>
                    <a:lumOff val="35000"/>
                  </a:schemeClr>
                </a:solidFill>
                <a:latin typeface="Calibri" panose="020F0502020204030204" pitchFamily="34" charset="0"/>
                <a:cs typeface="Calibri" panose="020F0502020204030204" pitchFamily="34" charset="0"/>
              </a:rPr>
              <a:t>Analysed subjective rankings of papers from two different data sets over five years</a:t>
            </a:r>
          </a:p>
          <a:p>
            <a:pPr lvl="1"/>
            <a:r>
              <a:rPr lang="en-GB" sz="1800" dirty="0">
                <a:solidFill>
                  <a:schemeClr val="tx1">
                    <a:lumMod val="65000"/>
                    <a:lumOff val="35000"/>
                  </a:schemeClr>
                </a:solidFill>
                <a:latin typeface="Calibri" panose="020F0502020204030204" pitchFamily="34" charset="0"/>
                <a:cs typeface="Calibri" panose="020F0502020204030204" pitchFamily="34" charset="0"/>
              </a:rPr>
              <a:t>Faculty of 1000</a:t>
            </a:r>
          </a:p>
          <a:p>
            <a:pPr lvl="1"/>
            <a:r>
              <a:rPr lang="en-GB" sz="1800" dirty="0">
                <a:solidFill>
                  <a:schemeClr val="tx1">
                    <a:lumMod val="65000"/>
                    <a:lumOff val="35000"/>
                  </a:schemeClr>
                </a:solidFill>
                <a:latin typeface="Calibri" panose="020F0502020204030204" pitchFamily="34" charset="0"/>
                <a:cs typeface="Calibri" panose="020F0502020204030204" pitchFamily="34" charset="0"/>
              </a:rPr>
              <a:t>Welcome Trust (data from Allen et al. of 2 assessor rankings within 6 months of publication)</a:t>
            </a:r>
          </a:p>
          <a:p>
            <a:pPr lvl="1"/>
            <a:r>
              <a:rPr lang="en-GB" sz="1800" dirty="0">
                <a:solidFill>
                  <a:schemeClr val="tx1">
                    <a:lumMod val="65000"/>
                    <a:lumOff val="35000"/>
                  </a:schemeClr>
                </a:solidFill>
                <a:latin typeface="Calibri" panose="020F0502020204030204" pitchFamily="34" charset="0"/>
                <a:cs typeface="Calibri" panose="020F0502020204030204" pitchFamily="34" charset="0"/>
              </a:rPr>
              <a:t>In relation to citations and impact factor</a:t>
            </a:r>
          </a:p>
        </p:txBody>
      </p:sp>
      <p:pic>
        <p:nvPicPr>
          <p:cNvPr id="4" name="Picture 3">
            <a:extLst>
              <a:ext uri="{FF2B5EF4-FFF2-40B4-BE49-F238E27FC236}">
                <a16:creationId xmlns:a16="http://schemas.microsoft.com/office/drawing/2014/main" id="{368B9AFC-B0B3-D247-93EA-F93F3730E7F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7667" y="3609762"/>
            <a:ext cx="1114425" cy="1321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a:extLst>
              <a:ext uri="{FF2B5EF4-FFF2-40B4-BE49-F238E27FC236}">
                <a16:creationId xmlns:a16="http://schemas.microsoft.com/office/drawing/2014/main" id="{1ABB9B8B-A1A9-BC49-8FB7-A517DB52363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80680" y="3609749"/>
            <a:ext cx="1150144" cy="1300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Box 4">
            <a:extLst>
              <a:ext uri="{FF2B5EF4-FFF2-40B4-BE49-F238E27FC236}">
                <a16:creationId xmlns:a16="http://schemas.microsoft.com/office/drawing/2014/main" id="{74293C49-3FDE-AB47-93CA-16B28530E72C}"/>
              </a:ext>
            </a:extLst>
          </p:cNvPr>
          <p:cNvSpPr txBox="1">
            <a:spLocks noChangeArrowheads="1"/>
          </p:cNvSpPr>
          <p:nvPr/>
        </p:nvSpPr>
        <p:spPr bwMode="auto">
          <a:xfrm>
            <a:off x="2772625" y="3761267"/>
            <a:ext cx="4092178" cy="1170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1491" tIns="30746" rIns="61491" bIns="30746">
            <a:spAutoFit/>
          </a:bodyPr>
          <a:lstStyle/>
          <a:p>
            <a:pPr eaLnBrk="1" hangingPunct="1"/>
            <a:r>
              <a:rPr lang="en-US" altLang="en-US" sz="1200" i="1" dirty="0">
                <a:solidFill>
                  <a:schemeClr val="tx2"/>
                </a:solidFill>
                <a:latin typeface="Calibri" panose="020F0502020204030204" pitchFamily="34" charset="0"/>
                <a:cs typeface="Calibri" panose="020F0502020204030204" pitchFamily="34" charset="0"/>
              </a:rPr>
              <a:t>Eyre-Walker A, Stoletzki N (2013) The Assessment of Science: The Relative Merits of Post-Publication Review, the Impact Factor, and the Number of Citations. PLoS </a:t>
            </a:r>
            <a:r>
              <a:rPr lang="en-US" altLang="en-US" sz="1200" i="1" dirty="0" err="1">
                <a:solidFill>
                  <a:schemeClr val="tx2"/>
                </a:solidFill>
                <a:latin typeface="Calibri" panose="020F0502020204030204" pitchFamily="34" charset="0"/>
                <a:cs typeface="Calibri" panose="020F0502020204030204" pitchFamily="34" charset="0"/>
              </a:rPr>
              <a:t>Biol</a:t>
            </a:r>
            <a:r>
              <a:rPr lang="en-US" altLang="en-US" sz="1200" i="1" dirty="0">
                <a:solidFill>
                  <a:schemeClr val="tx2"/>
                </a:solidFill>
                <a:latin typeface="Calibri" panose="020F0502020204030204" pitchFamily="34" charset="0"/>
                <a:cs typeface="Calibri" panose="020F0502020204030204" pitchFamily="34" charset="0"/>
              </a:rPr>
              <a:t> 11(10): e1001675. doi:10.1371/journal.pbio.1001675</a:t>
            </a:r>
          </a:p>
          <a:p>
            <a:pPr eaLnBrk="1" hangingPunct="1"/>
            <a:r>
              <a:rPr lang="en-US" altLang="en-US" sz="1200" i="1" dirty="0">
                <a:solidFill>
                  <a:schemeClr val="tx2"/>
                </a:solidFill>
                <a:latin typeface="Calibri" panose="020F0502020204030204" pitchFamily="34" charset="0"/>
                <a:cs typeface="Calibri" panose="020F0502020204030204" pitchFamily="34" charset="0"/>
                <a:hlinkClick r:id="rId4"/>
              </a:rPr>
              <a:t>http://www.plosbiology.org/article/info:doi/10.1371/journal.pbio.1001675</a:t>
            </a:r>
            <a:endParaRPr lang="en-US" altLang="en-US" sz="1200" i="1" dirty="0">
              <a:solidFill>
                <a:schemeClr val="tx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133433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E976F8-4DC1-2149-AC31-588CBFB7999E}"/>
              </a:ext>
            </a:extLst>
          </p:cNvPr>
          <p:cNvSpPr txBox="1">
            <a:spLocks/>
          </p:cNvSpPr>
          <p:nvPr/>
        </p:nvSpPr>
        <p:spPr>
          <a:xfrm>
            <a:off x="1466118" y="411457"/>
            <a:ext cx="6442716" cy="2287277"/>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500" b="1" dirty="0">
                <a:solidFill>
                  <a:schemeClr val="tx1">
                    <a:lumMod val="65000"/>
                    <a:lumOff val="35000"/>
                  </a:schemeClr>
                </a:solidFill>
              </a:rPr>
              <a:t>S</a:t>
            </a:r>
            <a:r>
              <a:rPr lang="en-GB" sz="1500" b="1" dirty="0">
                <a:solidFill>
                  <a:schemeClr val="tx1">
                    <a:lumMod val="65000"/>
                    <a:lumOff val="35000"/>
                  </a:schemeClr>
                </a:solidFill>
                <a:cs typeface="Calibri" panose="020F0502020204030204" pitchFamily="34" charset="0"/>
              </a:rPr>
              <a:t>ubjective assessments of science are poor: </a:t>
            </a:r>
          </a:p>
          <a:p>
            <a:pPr marL="0" indent="0" algn="ctr">
              <a:buNone/>
            </a:pPr>
            <a:r>
              <a:rPr lang="en-GB" sz="1500" dirty="0">
                <a:solidFill>
                  <a:schemeClr val="tx1">
                    <a:lumMod val="65000"/>
                    <a:lumOff val="35000"/>
                  </a:schemeClr>
                </a:solidFill>
                <a:cs typeface="Calibri" panose="020F0502020204030204" pitchFamily="34" charset="0"/>
              </a:rPr>
              <a:t>Very weak correlation between assessors</a:t>
            </a:r>
          </a:p>
          <a:p>
            <a:pPr marL="0" indent="0" algn="ctr">
              <a:buNone/>
            </a:pPr>
            <a:r>
              <a:rPr lang="en-GB" sz="1500" dirty="0">
                <a:solidFill>
                  <a:schemeClr val="tx1">
                    <a:lumMod val="65000"/>
                    <a:lumOff val="35000"/>
                  </a:schemeClr>
                </a:solidFill>
                <a:cs typeface="Calibri" panose="020F0502020204030204" pitchFamily="34" charset="0"/>
              </a:rPr>
              <a:t>Strongly biased by the journal in which the paper was published</a:t>
            </a:r>
          </a:p>
          <a:p>
            <a:pPr marL="0" indent="0" algn="ctr">
              <a:buNone/>
            </a:pPr>
            <a:r>
              <a:rPr lang="en-GB" sz="1500" dirty="0">
                <a:solidFill>
                  <a:schemeClr val="tx1">
                    <a:lumMod val="65000"/>
                    <a:lumOff val="35000"/>
                  </a:schemeClr>
                </a:solidFill>
                <a:cs typeface="Calibri" panose="020F0502020204030204" pitchFamily="34" charset="0"/>
              </a:rPr>
              <a:t>Number of citations or the impact factor exaggerates differences between papers</a:t>
            </a:r>
          </a:p>
          <a:p>
            <a:pPr marL="0" indent="0" algn="ctr">
              <a:buNone/>
            </a:pPr>
            <a:endParaRPr lang="en-GB" sz="1500" dirty="0">
              <a:solidFill>
                <a:schemeClr val="tx1">
                  <a:lumMod val="65000"/>
                  <a:lumOff val="35000"/>
                </a:schemeClr>
              </a:solidFill>
              <a:cs typeface="Calibri" panose="020F0502020204030204" pitchFamily="34" charset="0"/>
            </a:endParaRPr>
          </a:p>
          <a:p>
            <a:pPr marL="0" indent="0" algn="ctr">
              <a:buNone/>
            </a:pPr>
            <a:r>
              <a:rPr lang="en-GB" sz="1500" b="1" dirty="0">
                <a:solidFill>
                  <a:schemeClr val="tx1">
                    <a:lumMod val="65000"/>
                    <a:lumOff val="35000"/>
                  </a:schemeClr>
                </a:solidFill>
                <a:cs typeface="Calibri" panose="020F0502020204030204" pitchFamily="34" charset="0"/>
              </a:rPr>
              <a:t>Scientists are also poor at predicting the future impact: </a:t>
            </a:r>
          </a:p>
          <a:p>
            <a:pPr marL="0" indent="0" algn="ctr">
              <a:buNone/>
            </a:pPr>
            <a:r>
              <a:rPr lang="en-GB" sz="1500" dirty="0">
                <a:solidFill>
                  <a:schemeClr val="tx1">
                    <a:lumMod val="65000"/>
                    <a:lumOff val="35000"/>
                  </a:schemeClr>
                </a:solidFill>
                <a:cs typeface="Calibri" panose="020F0502020204030204" pitchFamily="34" charset="0"/>
              </a:rPr>
              <a:t>Because they are not good at assessing merit </a:t>
            </a:r>
          </a:p>
          <a:p>
            <a:pPr marL="0" indent="0" algn="ctr">
              <a:buNone/>
            </a:pPr>
            <a:r>
              <a:rPr lang="en-GB" sz="1500" dirty="0">
                <a:solidFill>
                  <a:schemeClr val="tx1">
                    <a:lumMod val="65000"/>
                    <a:lumOff val="35000"/>
                  </a:schemeClr>
                </a:solidFill>
                <a:cs typeface="Calibri" panose="020F0502020204030204" pitchFamily="34" charset="0"/>
              </a:rPr>
              <a:t>Similar articles accumulate citations essentially by chance.</a:t>
            </a:r>
          </a:p>
          <a:p>
            <a:pPr algn="ctr"/>
            <a:endParaRPr lang="en-GB" sz="1500" dirty="0">
              <a:solidFill>
                <a:schemeClr val="tx1">
                  <a:lumMod val="65000"/>
                  <a:lumOff val="35000"/>
                </a:schemeClr>
              </a:solidFill>
            </a:endParaRPr>
          </a:p>
        </p:txBody>
      </p:sp>
      <p:sp>
        <p:nvSpPr>
          <p:cNvPr id="4" name="Content Placeholder 4">
            <a:extLst>
              <a:ext uri="{FF2B5EF4-FFF2-40B4-BE49-F238E27FC236}">
                <a16:creationId xmlns:a16="http://schemas.microsoft.com/office/drawing/2014/main" id="{F273D417-B36D-044E-A8B0-9CAFB69E24EE}"/>
              </a:ext>
            </a:extLst>
          </p:cNvPr>
          <p:cNvSpPr txBox="1">
            <a:spLocks/>
          </p:cNvSpPr>
          <p:nvPr/>
        </p:nvSpPr>
        <p:spPr>
          <a:xfrm>
            <a:off x="1466118" y="2808127"/>
            <a:ext cx="6171010" cy="1223351"/>
          </a:xfrm>
          <a:prstGeom prst="rect">
            <a:avLst/>
          </a:prstGeom>
          <a:noFill/>
          <a:ln>
            <a:solidFill>
              <a:schemeClr val="bg1">
                <a:alpha val="0"/>
              </a:schemeClr>
            </a:solidFill>
          </a:ln>
        </p:spPr>
        <p:txBody>
          <a:bodyPr vert="horz" wrap="square" lIns="0" tIns="34260" rIns="0" bIns="34260" rtlCol="0">
            <a:spAutoFit/>
          </a:bodyPr>
          <a:lstStyle>
            <a:lvl1pPr marL="345774" indent="-345774" algn="l" defTabSz="456798" rtl="0" eaLnBrk="1" latinLnBrk="0" hangingPunct="1">
              <a:spcBef>
                <a:spcPct val="20000"/>
              </a:spcBef>
              <a:buFont typeface="Arial"/>
              <a:buChar char="•"/>
              <a:defRPr sz="2800" kern="1200">
                <a:solidFill>
                  <a:schemeClr val="tx2"/>
                </a:solidFill>
                <a:latin typeface="+mn-lt"/>
                <a:ea typeface="+mn-ea"/>
                <a:cs typeface="+mn-cs"/>
              </a:defRPr>
            </a:lvl1pPr>
            <a:lvl2pPr marL="742304" indent="-285504" algn="l" defTabSz="456798" rtl="0" eaLnBrk="1" latinLnBrk="0" hangingPunct="1">
              <a:spcBef>
                <a:spcPct val="20000"/>
              </a:spcBef>
              <a:buFont typeface="Arial"/>
              <a:buChar char="–"/>
              <a:defRPr sz="2400" kern="1200">
                <a:solidFill>
                  <a:schemeClr val="tx2"/>
                </a:solidFill>
                <a:latin typeface="+mn-lt"/>
                <a:ea typeface="+mn-ea"/>
                <a:cs typeface="+mn-cs"/>
              </a:defRPr>
            </a:lvl2pPr>
            <a:lvl3pPr marL="1142004" indent="-228399" algn="l" defTabSz="456798" rtl="0" eaLnBrk="1" latinLnBrk="0" hangingPunct="1">
              <a:spcBef>
                <a:spcPct val="20000"/>
              </a:spcBef>
              <a:buFont typeface="Arial"/>
              <a:buChar char="•"/>
              <a:defRPr sz="2000" kern="1200">
                <a:solidFill>
                  <a:schemeClr val="tx2"/>
                </a:solidFill>
                <a:latin typeface="+mn-lt"/>
                <a:ea typeface="+mn-ea"/>
                <a:cs typeface="+mn-cs"/>
              </a:defRPr>
            </a:lvl3pPr>
            <a:lvl4pPr marL="1598807" indent="-228399" algn="l" defTabSz="456798" rtl="0" eaLnBrk="1" latinLnBrk="0" hangingPunct="1">
              <a:spcBef>
                <a:spcPct val="20000"/>
              </a:spcBef>
              <a:buFont typeface="Arial"/>
              <a:buChar char="–"/>
              <a:defRPr sz="1800" kern="1200">
                <a:solidFill>
                  <a:schemeClr val="tx2"/>
                </a:solidFill>
                <a:latin typeface="+mn-lt"/>
                <a:ea typeface="+mn-ea"/>
                <a:cs typeface="+mn-cs"/>
              </a:defRPr>
            </a:lvl4pPr>
            <a:lvl5pPr marL="2055615" indent="-228399" algn="l" defTabSz="456798" rtl="0" eaLnBrk="1" latinLnBrk="0" hangingPunct="1">
              <a:spcBef>
                <a:spcPct val="20000"/>
              </a:spcBef>
              <a:buFont typeface="Arial"/>
              <a:buChar char="»"/>
              <a:defRPr sz="1400" kern="1200">
                <a:solidFill>
                  <a:schemeClr val="tx2"/>
                </a:solidFill>
                <a:latin typeface="+mn-lt"/>
                <a:ea typeface="+mn-ea"/>
                <a:cs typeface="+mn-cs"/>
              </a:defRPr>
            </a:lvl5pPr>
            <a:lvl6pPr marL="2512416" indent="-228399" algn="l" defTabSz="456798" rtl="0" eaLnBrk="1" latinLnBrk="0" hangingPunct="1">
              <a:spcBef>
                <a:spcPct val="20000"/>
              </a:spcBef>
              <a:buFont typeface="Arial"/>
              <a:buChar char="•"/>
              <a:defRPr sz="2000" kern="1200">
                <a:solidFill>
                  <a:schemeClr val="tx1"/>
                </a:solidFill>
                <a:latin typeface="+mn-lt"/>
                <a:ea typeface="+mn-ea"/>
                <a:cs typeface="+mn-cs"/>
              </a:defRPr>
            </a:lvl6pPr>
            <a:lvl7pPr marL="2969216" indent="-228399" algn="l" defTabSz="456798" rtl="0" eaLnBrk="1" latinLnBrk="0" hangingPunct="1">
              <a:spcBef>
                <a:spcPct val="20000"/>
              </a:spcBef>
              <a:buFont typeface="Arial"/>
              <a:buChar char="•"/>
              <a:defRPr sz="2000" kern="1200">
                <a:solidFill>
                  <a:schemeClr val="tx1"/>
                </a:solidFill>
                <a:latin typeface="+mn-lt"/>
                <a:ea typeface="+mn-ea"/>
                <a:cs typeface="+mn-cs"/>
              </a:defRPr>
            </a:lvl7pPr>
            <a:lvl8pPr marL="3426021" indent="-228399" algn="l" defTabSz="456798" rtl="0" eaLnBrk="1" latinLnBrk="0" hangingPunct="1">
              <a:spcBef>
                <a:spcPct val="20000"/>
              </a:spcBef>
              <a:buFont typeface="Arial"/>
              <a:buChar char="•"/>
              <a:defRPr sz="2000" kern="1200">
                <a:solidFill>
                  <a:schemeClr val="tx1"/>
                </a:solidFill>
                <a:latin typeface="+mn-lt"/>
                <a:ea typeface="+mn-ea"/>
                <a:cs typeface="+mn-cs"/>
              </a:defRPr>
            </a:lvl8pPr>
            <a:lvl9pPr marL="3882818" indent="-228399" algn="l" defTabSz="456798"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500" b="1" i="1" dirty="0">
                <a:solidFill>
                  <a:srgbClr val="C00000"/>
                </a:solidFill>
                <a:latin typeface="Calibri" panose="020F0502020204030204" pitchFamily="34" charset="0"/>
                <a:cs typeface="Calibri" panose="020F0502020204030204" pitchFamily="34" charset="0"/>
              </a:rPr>
              <a:t>“What this paper shows is that whatever merit might be, scientists can't be doing a good job of evaluating it when they rank the importance or quality of papers. From the (lack of) correlation among assessor scores, most of the variation in ranking has to be due to ‘error’ rather than actual quality differences.”</a:t>
            </a:r>
            <a:endParaRPr lang="en-GB" sz="1500" b="1" dirty="0">
              <a:solidFill>
                <a:srgbClr val="C00000"/>
              </a:solidFill>
            </a:endParaRPr>
          </a:p>
        </p:txBody>
      </p:sp>
      <p:sp>
        <p:nvSpPr>
          <p:cNvPr id="5" name="TextBox 4">
            <a:extLst>
              <a:ext uri="{FF2B5EF4-FFF2-40B4-BE49-F238E27FC236}">
                <a16:creationId xmlns:a16="http://schemas.microsoft.com/office/drawing/2014/main" id="{777CB3F6-F9D2-BC4E-822F-BFC2F3782D90}"/>
              </a:ext>
            </a:extLst>
          </p:cNvPr>
          <p:cNvSpPr txBox="1"/>
          <p:nvPr/>
        </p:nvSpPr>
        <p:spPr>
          <a:xfrm>
            <a:off x="3749867" y="4140871"/>
            <a:ext cx="1823013" cy="415498"/>
          </a:xfrm>
          <a:prstGeom prst="rect">
            <a:avLst/>
          </a:prstGeom>
          <a:noFill/>
        </p:spPr>
        <p:txBody>
          <a:bodyPr wrap="square" rtlCol="0">
            <a:spAutoFit/>
          </a:bodyPr>
          <a:lstStyle/>
          <a:p>
            <a:pPr algn="ctr"/>
            <a:r>
              <a:rPr lang="en-GB" sz="1050" b="1" dirty="0">
                <a:solidFill>
                  <a:schemeClr val="accent1"/>
                </a:solidFill>
                <a:latin typeface="Calibri" panose="020F0502020204030204" pitchFamily="34" charset="0"/>
                <a:cs typeface="Calibri" panose="020F0502020204030204" pitchFamily="34" charset="0"/>
              </a:rPr>
              <a:t>Carl Bergstrom , 2013</a:t>
            </a:r>
          </a:p>
          <a:p>
            <a:pPr algn="ctr"/>
            <a:endParaRPr lang="en-GB" sz="1050" dirty="0">
              <a:solidFill>
                <a:schemeClr val="accent1"/>
              </a:solidFill>
            </a:endParaRPr>
          </a:p>
        </p:txBody>
      </p:sp>
      <p:sp>
        <p:nvSpPr>
          <p:cNvPr id="6" name="TextBox 5">
            <a:extLst>
              <a:ext uri="{FF2B5EF4-FFF2-40B4-BE49-F238E27FC236}">
                <a16:creationId xmlns:a16="http://schemas.microsoft.com/office/drawing/2014/main" id="{A35790EC-7961-1843-B42F-E0249E4A7743}"/>
              </a:ext>
            </a:extLst>
          </p:cNvPr>
          <p:cNvSpPr txBox="1"/>
          <p:nvPr/>
        </p:nvSpPr>
        <p:spPr>
          <a:xfrm>
            <a:off x="0" y="4765715"/>
            <a:ext cx="7637128" cy="415498"/>
          </a:xfrm>
          <a:prstGeom prst="rect">
            <a:avLst/>
          </a:prstGeom>
          <a:noFill/>
        </p:spPr>
        <p:txBody>
          <a:bodyPr wrap="square" rtlCol="0">
            <a:spAutoFit/>
          </a:bodyPr>
          <a:lstStyle/>
          <a:p>
            <a:r>
              <a:rPr lang="en-GB" sz="1050" i="1" dirty="0">
                <a:solidFill>
                  <a:schemeClr val="tx1">
                    <a:lumMod val="50000"/>
                    <a:lumOff val="50000"/>
                  </a:schemeClr>
                </a:solidFill>
                <a:latin typeface="Calibri" panose="020F0502020204030204" pitchFamily="34" charset="0"/>
                <a:cs typeface="Calibri" panose="020F0502020204030204" pitchFamily="34" charset="0"/>
              </a:rPr>
              <a:t>Eisen JA, MacCallum CJ, Neylon C (2013) Expert Failure: Re-evaluating Research Assessment. PLoS </a:t>
            </a:r>
            <a:r>
              <a:rPr lang="en-GB" sz="1050" i="1" dirty="0" err="1">
                <a:solidFill>
                  <a:schemeClr val="tx1">
                    <a:lumMod val="50000"/>
                    <a:lumOff val="50000"/>
                  </a:schemeClr>
                </a:solidFill>
                <a:latin typeface="Calibri" panose="020F0502020204030204" pitchFamily="34" charset="0"/>
                <a:cs typeface="Calibri" panose="020F0502020204030204" pitchFamily="34" charset="0"/>
              </a:rPr>
              <a:t>Biol</a:t>
            </a:r>
            <a:r>
              <a:rPr lang="en-GB" sz="1050" i="1" dirty="0">
                <a:solidFill>
                  <a:schemeClr val="tx1">
                    <a:lumMod val="50000"/>
                    <a:lumOff val="50000"/>
                  </a:schemeClr>
                </a:solidFill>
                <a:latin typeface="Calibri" panose="020F0502020204030204" pitchFamily="34" charset="0"/>
                <a:cs typeface="Calibri" panose="020F0502020204030204" pitchFamily="34" charset="0"/>
              </a:rPr>
              <a:t> 11(10): e1001677. doi:10.1371/journal.pbio.1001677</a:t>
            </a:r>
          </a:p>
        </p:txBody>
      </p:sp>
    </p:spTree>
    <p:extLst>
      <p:ext uri="{BB962C8B-B14F-4D97-AF65-F5344CB8AC3E}">
        <p14:creationId xmlns:p14="http://schemas.microsoft.com/office/powerpoint/2010/main" val="11420733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5D328-6D64-FC4A-8375-60BF9F8C0F82}"/>
              </a:ext>
            </a:extLst>
          </p:cNvPr>
          <p:cNvSpPr>
            <a:spLocks noGrp="1"/>
          </p:cNvSpPr>
          <p:nvPr>
            <p:ph type="title"/>
          </p:nvPr>
        </p:nvSpPr>
        <p:spPr/>
        <p:txBody>
          <a:bodyPr/>
          <a:lstStyle/>
          <a:p>
            <a:r>
              <a:rPr lang="en-US" b="1" dirty="0">
                <a:solidFill>
                  <a:schemeClr val="tx1">
                    <a:lumMod val="65000"/>
                    <a:lumOff val="35000"/>
                  </a:schemeClr>
                </a:solidFill>
              </a:rPr>
              <a:t>What is Quality?</a:t>
            </a:r>
          </a:p>
        </p:txBody>
      </p:sp>
      <p:sp>
        <p:nvSpPr>
          <p:cNvPr id="3" name="Content Placeholder 2">
            <a:extLst>
              <a:ext uri="{FF2B5EF4-FFF2-40B4-BE49-F238E27FC236}">
                <a16:creationId xmlns:a16="http://schemas.microsoft.com/office/drawing/2014/main" id="{FEC69B94-A521-F040-99BD-1A4D8CE1120A}"/>
              </a:ext>
            </a:extLst>
          </p:cNvPr>
          <p:cNvSpPr>
            <a:spLocks noGrp="1"/>
          </p:cNvSpPr>
          <p:nvPr>
            <p:ph idx="1"/>
          </p:nvPr>
        </p:nvSpPr>
        <p:spPr/>
        <p:txBody>
          <a:bodyPr>
            <a:noAutofit/>
          </a:bodyPr>
          <a:lstStyle/>
          <a:p>
            <a:pPr marL="285750" indent="-285750">
              <a:lnSpc>
                <a:spcPct val="100000"/>
              </a:lnSpc>
              <a:buFont typeface="Wingdings" pitchFamily="2" charset="2"/>
              <a:buChar char="Ø"/>
            </a:pPr>
            <a:r>
              <a:rPr lang="en-US" dirty="0">
                <a:solidFill>
                  <a:schemeClr val="tx1">
                    <a:lumMod val="65000"/>
                    <a:lumOff val="35000"/>
                  </a:schemeClr>
                </a:solidFill>
              </a:rPr>
              <a:t>Context dependent</a:t>
            </a:r>
          </a:p>
          <a:p>
            <a:pPr marL="342900" lvl="1" indent="0">
              <a:lnSpc>
                <a:spcPct val="100000"/>
              </a:lnSpc>
              <a:spcBef>
                <a:spcPts val="0"/>
              </a:spcBef>
              <a:buNone/>
            </a:pPr>
            <a:r>
              <a:rPr lang="en-US" dirty="0">
                <a:solidFill>
                  <a:schemeClr val="tx1">
                    <a:lumMod val="65000"/>
                    <a:lumOff val="35000"/>
                  </a:schemeClr>
                </a:solidFill>
              </a:rPr>
              <a:t>Discipline</a:t>
            </a:r>
          </a:p>
          <a:p>
            <a:pPr marL="342900" lvl="1" indent="0">
              <a:lnSpc>
                <a:spcPct val="100000"/>
              </a:lnSpc>
              <a:spcBef>
                <a:spcPts val="0"/>
              </a:spcBef>
              <a:buNone/>
            </a:pPr>
            <a:r>
              <a:rPr lang="en-US" dirty="0">
                <a:solidFill>
                  <a:schemeClr val="tx1">
                    <a:lumMod val="65000"/>
                    <a:lumOff val="35000"/>
                  </a:schemeClr>
                </a:solidFill>
              </a:rPr>
              <a:t>Stage of your career</a:t>
            </a:r>
          </a:p>
          <a:p>
            <a:pPr marL="342900" lvl="1" indent="0">
              <a:lnSpc>
                <a:spcPct val="100000"/>
              </a:lnSpc>
              <a:spcBef>
                <a:spcPts val="0"/>
              </a:spcBef>
              <a:buNone/>
            </a:pPr>
            <a:r>
              <a:rPr lang="en-US" dirty="0">
                <a:solidFill>
                  <a:schemeClr val="tx1">
                    <a:lumMod val="65000"/>
                    <a:lumOff val="35000"/>
                  </a:schemeClr>
                </a:solidFill>
              </a:rPr>
              <a:t>Different levels</a:t>
            </a:r>
          </a:p>
          <a:p>
            <a:pPr marL="685800" lvl="2" indent="0">
              <a:lnSpc>
                <a:spcPct val="100000"/>
              </a:lnSpc>
              <a:spcBef>
                <a:spcPts val="0"/>
              </a:spcBef>
              <a:buNone/>
            </a:pPr>
            <a:r>
              <a:rPr lang="en-US" dirty="0">
                <a:solidFill>
                  <a:schemeClr val="tx1">
                    <a:lumMod val="65000"/>
                    <a:lumOff val="35000"/>
                  </a:schemeClr>
                </a:solidFill>
              </a:rPr>
              <a:t>Individual</a:t>
            </a:r>
          </a:p>
          <a:p>
            <a:pPr marL="685800" lvl="2" indent="0">
              <a:lnSpc>
                <a:spcPct val="100000"/>
              </a:lnSpc>
              <a:spcBef>
                <a:spcPts val="0"/>
              </a:spcBef>
              <a:buNone/>
            </a:pPr>
            <a:r>
              <a:rPr lang="en-US" dirty="0">
                <a:solidFill>
                  <a:schemeClr val="tx1">
                    <a:lumMod val="65000"/>
                    <a:lumOff val="35000"/>
                  </a:schemeClr>
                </a:solidFill>
              </a:rPr>
              <a:t>Project</a:t>
            </a:r>
          </a:p>
          <a:p>
            <a:pPr marL="685800" lvl="2" indent="0">
              <a:lnSpc>
                <a:spcPct val="100000"/>
              </a:lnSpc>
              <a:spcBef>
                <a:spcPts val="0"/>
              </a:spcBef>
              <a:buNone/>
            </a:pPr>
            <a:r>
              <a:rPr lang="en-US" dirty="0">
                <a:solidFill>
                  <a:schemeClr val="tx1">
                    <a:lumMod val="65000"/>
                    <a:lumOff val="35000"/>
                  </a:schemeClr>
                </a:solidFill>
              </a:rPr>
              <a:t>Institutional (rankings…)</a:t>
            </a:r>
          </a:p>
          <a:p>
            <a:pPr marL="685800" lvl="2" indent="0">
              <a:lnSpc>
                <a:spcPct val="100000"/>
              </a:lnSpc>
              <a:spcBef>
                <a:spcPts val="0"/>
              </a:spcBef>
              <a:buNone/>
            </a:pPr>
            <a:r>
              <a:rPr lang="en-US" dirty="0">
                <a:solidFill>
                  <a:schemeClr val="tx1">
                    <a:lumMod val="65000"/>
                    <a:lumOff val="35000"/>
                  </a:schemeClr>
                </a:solidFill>
              </a:rPr>
              <a:t>National and International</a:t>
            </a:r>
          </a:p>
          <a:p>
            <a:pPr marL="685800" lvl="2" indent="0">
              <a:lnSpc>
                <a:spcPct val="100000"/>
              </a:lnSpc>
              <a:spcBef>
                <a:spcPts val="0"/>
              </a:spcBef>
              <a:buNone/>
            </a:pPr>
            <a:endParaRPr lang="en-US" dirty="0">
              <a:solidFill>
                <a:schemeClr val="tx1">
                  <a:lumMod val="65000"/>
                  <a:lumOff val="35000"/>
                </a:schemeClr>
              </a:solidFill>
            </a:endParaRPr>
          </a:p>
          <a:p>
            <a:pPr marL="285750" indent="-285750">
              <a:lnSpc>
                <a:spcPct val="100000"/>
              </a:lnSpc>
              <a:buFont typeface="Wingdings" pitchFamily="2" charset="2"/>
              <a:buChar char="Ø"/>
            </a:pPr>
            <a:r>
              <a:rPr lang="en-US" dirty="0">
                <a:solidFill>
                  <a:schemeClr val="tx1">
                    <a:lumMod val="65000"/>
                    <a:lumOff val="35000"/>
                  </a:schemeClr>
                </a:solidFill>
              </a:rPr>
              <a:t>Cannot be distilled into a single number or proxy</a:t>
            </a:r>
          </a:p>
          <a:p>
            <a:pPr marL="342900" lvl="1" indent="0">
              <a:lnSpc>
                <a:spcPct val="100000"/>
              </a:lnSpc>
              <a:spcBef>
                <a:spcPts val="0"/>
              </a:spcBef>
              <a:buNone/>
            </a:pPr>
            <a:r>
              <a:rPr lang="en-US" dirty="0">
                <a:solidFill>
                  <a:schemeClr val="tx1">
                    <a:lumMod val="65000"/>
                    <a:lumOff val="35000"/>
                  </a:schemeClr>
                </a:solidFill>
              </a:rPr>
              <a:t>Multi-variate</a:t>
            </a:r>
          </a:p>
          <a:p>
            <a:pPr marL="342900" lvl="1" indent="0">
              <a:lnSpc>
                <a:spcPct val="100000"/>
              </a:lnSpc>
              <a:spcBef>
                <a:spcPts val="0"/>
              </a:spcBef>
              <a:buNone/>
            </a:pPr>
            <a:endParaRPr lang="en-US" dirty="0">
              <a:solidFill>
                <a:schemeClr val="tx1">
                  <a:lumMod val="65000"/>
                  <a:lumOff val="35000"/>
                </a:schemeClr>
              </a:solidFill>
            </a:endParaRPr>
          </a:p>
          <a:p>
            <a:pPr marL="285750" indent="-285750">
              <a:lnSpc>
                <a:spcPct val="100000"/>
              </a:lnSpc>
              <a:buFont typeface="Wingdings" pitchFamily="2" charset="2"/>
              <a:buChar char="Ø"/>
            </a:pPr>
            <a:r>
              <a:rPr lang="en-US" dirty="0">
                <a:solidFill>
                  <a:schemeClr val="tx1">
                    <a:lumMod val="65000"/>
                    <a:lumOff val="35000"/>
                  </a:schemeClr>
                </a:solidFill>
              </a:rPr>
              <a:t>Metrics need to be qualitative as well as quantitative</a:t>
            </a:r>
          </a:p>
        </p:txBody>
      </p:sp>
    </p:spTree>
    <p:extLst>
      <p:ext uri="{BB962C8B-B14F-4D97-AF65-F5344CB8AC3E}">
        <p14:creationId xmlns:p14="http://schemas.microsoft.com/office/powerpoint/2010/main" val="40675366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ABB9E1-2609-4646-A42A-736D601DAD25}"/>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 y="-395655"/>
            <a:ext cx="9144001" cy="6400767"/>
          </a:xfrm>
          <a:prstGeom prst="rect">
            <a:avLst/>
          </a:prstGeom>
        </p:spPr>
      </p:pic>
      <p:sp>
        <p:nvSpPr>
          <p:cNvPr id="3" name="TextBox 2">
            <a:extLst>
              <a:ext uri="{FF2B5EF4-FFF2-40B4-BE49-F238E27FC236}">
                <a16:creationId xmlns:a16="http://schemas.microsoft.com/office/drawing/2014/main" id="{66C748A1-86C2-D347-BDF6-DEBD7909817E}"/>
              </a:ext>
            </a:extLst>
          </p:cNvPr>
          <p:cNvSpPr txBox="1"/>
          <p:nvPr/>
        </p:nvSpPr>
        <p:spPr>
          <a:xfrm>
            <a:off x="1" y="4224111"/>
            <a:ext cx="8428943" cy="253916"/>
          </a:xfrm>
          <a:prstGeom prst="rect">
            <a:avLst/>
          </a:prstGeom>
          <a:noFill/>
        </p:spPr>
        <p:txBody>
          <a:bodyPr wrap="square" rtlCol="0">
            <a:spAutoFit/>
          </a:bodyPr>
          <a:lstStyle/>
          <a:p>
            <a:r>
              <a:rPr lang="en-GB" sz="1050" dirty="0">
                <a:solidFill>
                  <a:schemeClr val="bg1"/>
                </a:solidFill>
                <a:latin typeface="Calibri" panose="020F0502020204030204" pitchFamily="34" charset="0"/>
                <a:cs typeface="Calibri" panose="020F0502020204030204" pitchFamily="34" charset="0"/>
              </a:rPr>
              <a:t>Nicolas Raymond https://www.flickr.com/photos/82955120@N05/8691488200/in/photostream/  CC BY</a:t>
            </a:r>
          </a:p>
        </p:txBody>
      </p:sp>
      <p:sp>
        <p:nvSpPr>
          <p:cNvPr id="6" name="TextBox 5">
            <a:extLst>
              <a:ext uri="{FF2B5EF4-FFF2-40B4-BE49-F238E27FC236}">
                <a16:creationId xmlns:a16="http://schemas.microsoft.com/office/drawing/2014/main" id="{D8C6E475-2867-4A43-8BB2-5AA4E92654AE}"/>
              </a:ext>
            </a:extLst>
          </p:cNvPr>
          <p:cNvSpPr txBox="1"/>
          <p:nvPr/>
        </p:nvSpPr>
        <p:spPr>
          <a:xfrm>
            <a:off x="3930803" y="1406397"/>
            <a:ext cx="4038285" cy="1015663"/>
          </a:xfrm>
          <a:prstGeom prst="rect">
            <a:avLst/>
          </a:prstGeom>
          <a:noFill/>
        </p:spPr>
        <p:txBody>
          <a:bodyPr wrap="none" rtlCol="0" anchor="ctr">
            <a:spAutoFit/>
          </a:bodyPr>
          <a:lstStyle/>
          <a:p>
            <a:r>
              <a:rPr lang="en-GB" sz="6000" b="1" dirty="0">
                <a:solidFill>
                  <a:schemeClr val="bg1"/>
                </a:solidFill>
                <a:latin typeface="Calibri" panose="020F0502020204030204" pitchFamily="34" charset="0"/>
                <a:cs typeface="Calibri" panose="020F0502020204030204" pitchFamily="34" charset="0"/>
              </a:rPr>
              <a:t>‘qualities…’ </a:t>
            </a:r>
          </a:p>
        </p:txBody>
      </p:sp>
    </p:spTree>
    <p:extLst>
      <p:ext uri="{BB962C8B-B14F-4D97-AF65-F5344CB8AC3E}">
        <p14:creationId xmlns:p14="http://schemas.microsoft.com/office/powerpoint/2010/main" val="34764623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7A26CE-4605-F94B-BEB1-46CC52CEE4CA}"/>
              </a:ext>
            </a:extLst>
          </p:cNvPr>
          <p:cNvPicPr>
            <a:picLocks noChangeAspect="1"/>
          </p:cNvPicPr>
          <p:nvPr/>
        </p:nvPicPr>
        <p:blipFill rotWithShape="1">
          <a:blip r:embed="rId2" cstate="hq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1" y="-395655"/>
            <a:ext cx="9144001" cy="6400767"/>
          </a:xfrm>
          <a:prstGeom prst="rect">
            <a:avLst/>
          </a:prstGeom>
        </p:spPr>
      </p:pic>
      <p:sp>
        <p:nvSpPr>
          <p:cNvPr id="6" name="TextBox 5">
            <a:extLst>
              <a:ext uri="{FF2B5EF4-FFF2-40B4-BE49-F238E27FC236}">
                <a16:creationId xmlns:a16="http://schemas.microsoft.com/office/drawing/2014/main" id="{2A906F36-C875-1D4B-9767-BC743585AF8D}"/>
              </a:ext>
            </a:extLst>
          </p:cNvPr>
          <p:cNvSpPr txBox="1"/>
          <p:nvPr/>
        </p:nvSpPr>
        <p:spPr>
          <a:xfrm>
            <a:off x="5476125" y="3870711"/>
            <a:ext cx="2803973" cy="715581"/>
          </a:xfrm>
          <a:prstGeom prst="rect">
            <a:avLst/>
          </a:prstGeom>
          <a:noFill/>
        </p:spPr>
        <p:txBody>
          <a:bodyPr wrap="none" rtlCol="0">
            <a:spAutoFit/>
          </a:bodyPr>
          <a:lstStyle/>
          <a:p>
            <a:r>
              <a:rPr lang="en-GB" sz="4050" b="1" dirty="0">
                <a:solidFill>
                  <a:schemeClr val="bg1"/>
                </a:solidFill>
                <a:latin typeface="Calibri" panose="020F0502020204030204" pitchFamily="34" charset="0"/>
                <a:cs typeface="Calibri" panose="020F0502020204030204" pitchFamily="34" charset="0"/>
              </a:rPr>
              <a:t>not ‘quality’</a:t>
            </a:r>
          </a:p>
        </p:txBody>
      </p:sp>
    </p:spTree>
    <p:extLst>
      <p:ext uri="{BB962C8B-B14F-4D97-AF65-F5344CB8AC3E}">
        <p14:creationId xmlns:p14="http://schemas.microsoft.com/office/powerpoint/2010/main" val="23312198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19FF2-B437-FA41-BC80-C68BF0AE48E8}"/>
              </a:ext>
            </a:extLst>
          </p:cNvPr>
          <p:cNvSpPr>
            <a:spLocks noGrp="1"/>
          </p:cNvSpPr>
          <p:nvPr>
            <p:ph type="title"/>
          </p:nvPr>
        </p:nvSpPr>
        <p:spPr/>
        <p:txBody>
          <a:bodyPr/>
          <a:lstStyle/>
          <a:p>
            <a:pPr algn="ctr"/>
            <a:r>
              <a:rPr lang="en-US" b="1" dirty="0">
                <a:solidFill>
                  <a:schemeClr val="tx1">
                    <a:lumMod val="65000"/>
                    <a:lumOff val="35000"/>
                  </a:schemeClr>
                </a:solidFill>
              </a:rPr>
              <a:t>We need to apply the scientific method to the process of scholarly communication itself</a:t>
            </a:r>
          </a:p>
        </p:txBody>
      </p:sp>
      <p:sp>
        <p:nvSpPr>
          <p:cNvPr id="3" name="Text Placeholder 2">
            <a:extLst>
              <a:ext uri="{FF2B5EF4-FFF2-40B4-BE49-F238E27FC236}">
                <a16:creationId xmlns:a16="http://schemas.microsoft.com/office/drawing/2014/main" id="{09D7C139-0DC3-FA4B-A736-E9980969341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615006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84E30B-CDCB-8A4B-99B5-DA4737D05B38}"/>
              </a:ext>
            </a:extLst>
          </p:cNvPr>
          <p:cNvPicPr>
            <a:picLocks/>
          </p:cNvPicPr>
          <p:nvPr/>
        </p:nvPicPr>
        <p:blipFill rotWithShape="1">
          <a:blip r:embed="rId2" cstate="print">
            <a:extLst>
              <a:ext uri="{28A0092B-C50C-407E-A947-70E740481C1C}">
                <a14:useLocalDpi xmlns:a14="http://schemas.microsoft.com/office/drawing/2010/main"/>
              </a:ext>
            </a:extLst>
          </a:blip>
          <a:srcRect l="3949" r="5230" b="5128"/>
          <a:stretch/>
        </p:blipFill>
        <p:spPr>
          <a:xfrm>
            <a:off x="66166" y="92319"/>
            <a:ext cx="3336680" cy="4879731"/>
          </a:xfrm>
          <a:prstGeom prst="rect">
            <a:avLst/>
          </a:prstGeom>
          <a:ln>
            <a:solidFill>
              <a:schemeClr val="bg1">
                <a:lumMod val="50000"/>
              </a:schemeClr>
            </a:solidFill>
          </a:ln>
        </p:spPr>
      </p:pic>
      <p:grpSp>
        <p:nvGrpSpPr>
          <p:cNvPr id="10" name="Group 9">
            <a:extLst>
              <a:ext uri="{FF2B5EF4-FFF2-40B4-BE49-F238E27FC236}">
                <a16:creationId xmlns:a16="http://schemas.microsoft.com/office/drawing/2014/main" id="{60DD385E-6580-824D-9979-F36D969B190C}"/>
              </a:ext>
            </a:extLst>
          </p:cNvPr>
          <p:cNvGrpSpPr>
            <a:grpSpLocks/>
          </p:cNvGrpSpPr>
          <p:nvPr/>
        </p:nvGrpSpPr>
        <p:grpSpPr>
          <a:xfrm>
            <a:off x="2908285" y="316524"/>
            <a:ext cx="3349871" cy="4826976"/>
            <a:chOff x="5677902" y="193432"/>
            <a:chExt cx="4466494" cy="6435968"/>
          </a:xfrm>
        </p:grpSpPr>
        <p:pic>
          <p:nvPicPr>
            <p:cNvPr id="7" name="Picture 6">
              <a:extLst>
                <a:ext uri="{FF2B5EF4-FFF2-40B4-BE49-F238E27FC236}">
                  <a16:creationId xmlns:a16="http://schemas.microsoft.com/office/drawing/2014/main" id="{36BF8237-B3A3-7548-8280-60F88FB1A36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677902" y="193432"/>
              <a:ext cx="4466494" cy="2268414"/>
            </a:xfrm>
            <a:prstGeom prst="rect">
              <a:avLst/>
            </a:prstGeom>
            <a:ln>
              <a:solidFill>
                <a:schemeClr val="bg1">
                  <a:lumMod val="50000"/>
                </a:schemeClr>
              </a:solidFill>
            </a:ln>
          </p:spPr>
        </p:pic>
        <p:pic>
          <p:nvPicPr>
            <p:cNvPr id="5" name="Picture 4">
              <a:extLst>
                <a:ext uri="{FF2B5EF4-FFF2-40B4-BE49-F238E27FC236}">
                  <a16:creationId xmlns:a16="http://schemas.microsoft.com/office/drawing/2014/main" id="{DFFBECCF-1C30-944D-9B5B-F769E588220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4295" r="4088" b="36923"/>
            <a:stretch/>
          </p:blipFill>
          <p:spPr>
            <a:xfrm>
              <a:off x="5677902" y="2303585"/>
              <a:ext cx="4466493" cy="4325815"/>
            </a:xfrm>
            <a:prstGeom prst="rect">
              <a:avLst/>
            </a:prstGeom>
            <a:ln>
              <a:solidFill>
                <a:schemeClr val="bg1">
                  <a:lumMod val="50000"/>
                </a:schemeClr>
              </a:solidFill>
            </a:ln>
          </p:spPr>
        </p:pic>
      </p:grpSp>
      <p:sp>
        <p:nvSpPr>
          <p:cNvPr id="9" name="TextBox 8">
            <a:extLst>
              <a:ext uri="{FF2B5EF4-FFF2-40B4-BE49-F238E27FC236}">
                <a16:creationId xmlns:a16="http://schemas.microsoft.com/office/drawing/2014/main" id="{2BEED3F8-463A-7B45-8531-73D20C774F77}"/>
              </a:ext>
            </a:extLst>
          </p:cNvPr>
          <p:cNvSpPr txBox="1"/>
          <p:nvPr/>
        </p:nvSpPr>
        <p:spPr>
          <a:xfrm>
            <a:off x="6338830" y="840353"/>
            <a:ext cx="2598821" cy="646331"/>
          </a:xfrm>
          <a:prstGeom prst="rect">
            <a:avLst/>
          </a:prstGeom>
          <a:noFill/>
        </p:spPr>
        <p:txBody>
          <a:bodyPr wrap="square" rtlCol="0">
            <a:spAutoFit/>
          </a:bodyPr>
          <a:lstStyle/>
          <a:p>
            <a:pPr algn="ctr"/>
            <a:r>
              <a:rPr lang="en-US" sz="1600" b="1" dirty="0">
                <a:solidFill>
                  <a:schemeClr val="tx1">
                    <a:lumMod val="65000"/>
                    <a:lumOff val="35000"/>
                  </a:schemeClr>
                </a:solidFill>
              </a:rPr>
              <a:t>References are</a:t>
            </a:r>
          </a:p>
          <a:p>
            <a:pPr algn="ctr"/>
            <a:r>
              <a:rPr lang="en-US" sz="2000" b="1" dirty="0">
                <a:solidFill>
                  <a:schemeClr val="tx1">
                    <a:lumMod val="65000"/>
                    <a:lumOff val="35000"/>
                  </a:schemeClr>
                </a:solidFill>
              </a:rPr>
              <a:t>Data</a:t>
            </a:r>
          </a:p>
        </p:txBody>
      </p:sp>
      <p:sp>
        <p:nvSpPr>
          <p:cNvPr id="8" name="Content Placeholder 2">
            <a:extLst>
              <a:ext uri="{FF2B5EF4-FFF2-40B4-BE49-F238E27FC236}">
                <a16:creationId xmlns:a16="http://schemas.microsoft.com/office/drawing/2014/main" id="{325360F1-E350-5545-A80D-C1899DBBEC05}"/>
              </a:ext>
            </a:extLst>
          </p:cNvPr>
          <p:cNvSpPr txBox="1">
            <a:spLocks/>
          </p:cNvSpPr>
          <p:nvPr/>
        </p:nvSpPr>
        <p:spPr>
          <a:xfrm>
            <a:off x="6537288" y="1486684"/>
            <a:ext cx="2422557" cy="1609316"/>
          </a:xfrm>
          <a:prstGeom prst="rect">
            <a:avLst/>
          </a:prstGeom>
        </p:spPr>
        <p:txBody>
          <a:bodyPr>
            <a:normAutofit fontScale="8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Regular"/>
                <a:ea typeface="Calibri Regular"/>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285750">
              <a:lnSpc>
                <a:spcPct val="120000"/>
              </a:lnSpc>
              <a:buSzPct val="90000"/>
              <a:buFont typeface="Wingdings" pitchFamily="2" charset="2"/>
              <a:buChar char="Ø"/>
            </a:pPr>
            <a:r>
              <a:rPr lang="en-US" sz="1700">
                <a:solidFill>
                  <a:schemeClr val="tx1">
                    <a:lumMod val="50000"/>
                    <a:lumOff val="50000"/>
                  </a:schemeClr>
                </a:solidFill>
              </a:rPr>
              <a:t>Between scholars, fields and science &amp; society</a:t>
            </a:r>
          </a:p>
          <a:p>
            <a:pPr marL="171450" indent="-285750">
              <a:lnSpc>
                <a:spcPct val="120000"/>
              </a:lnSpc>
              <a:buSzPct val="90000"/>
              <a:buFont typeface="Wingdings" pitchFamily="2" charset="2"/>
              <a:buChar char="Ø"/>
            </a:pPr>
            <a:r>
              <a:rPr lang="en-US" sz="1700">
                <a:solidFill>
                  <a:schemeClr val="tx1">
                    <a:lumMod val="50000"/>
                    <a:lumOff val="50000"/>
                  </a:schemeClr>
                </a:solidFill>
              </a:rPr>
              <a:t>A source with which to validate a scholarly work</a:t>
            </a:r>
          </a:p>
          <a:p>
            <a:pPr marL="171450" indent="-285750">
              <a:lnSpc>
                <a:spcPct val="120000"/>
              </a:lnSpc>
              <a:buSzPct val="90000"/>
              <a:buFont typeface="Wingdings" pitchFamily="2" charset="2"/>
              <a:buChar char="Ø"/>
            </a:pPr>
            <a:r>
              <a:rPr lang="en-US" sz="1700">
                <a:solidFill>
                  <a:schemeClr val="tx1">
                    <a:lumMod val="50000"/>
                    <a:lumOff val="50000"/>
                  </a:schemeClr>
                </a:solidFill>
              </a:rPr>
              <a:t>One of the most expertly curated sources of scholarly recommendations… </a:t>
            </a:r>
            <a:endParaRPr lang="en-US" sz="1700" dirty="0">
              <a:solidFill>
                <a:schemeClr val="tx1">
                  <a:lumMod val="50000"/>
                  <a:lumOff val="50000"/>
                </a:schemeClr>
              </a:solidFill>
            </a:endParaRPr>
          </a:p>
        </p:txBody>
      </p:sp>
    </p:spTree>
    <p:extLst>
      <p:ext uri="{BB962C8B-B14F-4D97-AF65-F5344CB8AC3E}">
        <p14:creationId xmlns:p14="http://schemas.microsoft.com/office/powerpoint/2010/main" val="39341315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3932" y="1178352"/>
            <a:ext cx="7937369" cy="3553905"/>
          </a:xfrm>
        </p:spPr>
        <p:txBody>
          <a:bodyPr>
            <a:noAutofit/>
          </a:bodyPr>
          <a:lstStyle/>
          <a:p>
            <a:pPr marL="285744" indent="-285744">
              <a:lnSpc>
                <a:spcPct val="100000"/>
              </a:lnSpc>
              <a:spcAft>
                <a:spcPts val="600"/>
              </a:spcAft>
              <a:buClrTx/>
              <a:buSzTx/>
            </a:pPr>
            <a:r>
              <a:rPr lang="en-GB" sz="1600" dirty="0">
                <a:solidFill>
                  <a:schemeClr val="accent6">
                    <a:lumMod val="75000"/>
                  </a:schemeClr>
                </a:solidFill>
              </a:rPr>
              <a:t>Researchers gain from publishing in ‘designer’ journals</a:t>
            </a:r>
          </a:p>
          <a:p>
            <a:pPr marL="742944" lvl="1" indent="-285744">
              <a:lnSpc>
                <a:spcPct val="100000"/>
              </a:lnSpc>
              <a:spcBef>
                <a:spcPts val="0"/>
              </a:spcBef>
              <a:buClrTx/>
              <a:buSzTx/>
            </a:pPr>
            <a:r>
              <a:rPr lang="en-GB" sz="1200" dirty="0">
                <a:solidFill>
                  <a:schemeClr val="accent6">
                    <a:lumMod val="75000"/>
                  </a:schemeClr>
                </a:solidFill>
              </a:rPr>
              <a:t>Citation bias (conscious &amp; sub-conscious)</a:t>
            </a:r>
          </a:p>
          <a:p>
            <a:pPr marL="742944" lvl="1" indent="-285744">
              <a:lnSpc>
                <a:spcPct val="100000"/>
              </a:lnSpc>
              <a:spcBef>
                <a:spcPts val="0"/>
              </a:spcBef>
              <a:buClrTx/>
              <a:buSzTx/>
            </a:pPr>
            <a:r>
              <a:rPr lang="en-GB" sz="1200" dirty="0">
                <a:solidFill>
                  <a:schemeClr val="accent6">
                    <a:lumMod val="75000"/>
                  </a:schemeClr>
                </a:solidFill>
              </a:rPr>
              <a:t>Evaluation bias</a:t>
            </a:r>
          </a:p>
          <a:p>
            <a:pPr marL="285744" indent="-285744">
              <a:lnSpc>
                <a:spcPct val="100000"/>
              </a:lnSpc>
              <a:spcAft>
                <a:spcPts val="600"/>
              </a:spcAft>
              <a:buClrTx/>
              <a:buSzTx/>
            </a:pPr>
            <a:r>
              <a:rPr lang="en-GB" sz="1600" dirty="0">
                <a:solidFill>
                  <a:schemeClr val="accent6">
                    <a:lumMod val="75000"/>
                  </a:schemeClr>
                </a:solidFill>
              </a:rPr>
              <a:t>Journals gain financially from their brand/ Journal Impact factor</a:t>
            </a:r>
          </a:p>
          <a:p>
            <a:pPr marL="285744" indent="-285744">
              <a:lnSpc>
                <a:spcPct val="100000"/>
              </a:lnSpc>
              <a:spcAft>
                <a:spcPts val="600"/>
              </a:spcAft>
              <a:buClrTx/>
              <a:buSzTx/>
            </a:pPr>
            <a:r>
              <a:rPr lang="en-GB" sz="1600" dirty="0">
                <a:solidFill>
                  <a:schemeClr val="accent6">
                    <a:lumMod val="75000"/>
                  </a:schemeClr>
                </a:solidFill>
              </a:rPr>
              <a:t>Institutions gain financially by hiring and firing based on where researchers publish, not on what they publish (or the mission of the University)</a:t>
            </a:r>
          </a:p>
          <a:p>
            <a:pPr marL="285744" indent="-285744">
              <a:lnSpc>
                <a:spcPct val="100000"/>
              </a:lnSpc>
              <a:spcAft>
                <a:spcPts val="600"/>
              </a:spcAft>
              <a:buClrTx/>
              <a:buSzTx/>
            </a:pPr>
            <a:r>
              <a:rPr lang="en-GB" sz="1600" dirty="0">
                <a:solidFill>
                  <a:schemeClr val="accent6">
                    <a:lumMod val="75000"/>
                  </a:schemeClr>
                </a:solidFill>
              </a:rPr>
              <a:t>Research assessment by funders often based on very few publications and brand/impact factor (some are changing)</a:t>
            </a:r>
          </a:p>
          <a:p>
            <a:pPr marL="0" indent="0">
              <a:lnSpc>
                <a:spcPct val="100000"/>
              </a:lnSpc>
              <a:spcAft>
                <a:spcPts val="600"/>
              </a:spcAft>
              <a:buClrTx/>
              <a:buSzTx/>
              <a:buNone/>
            </a:pPr>
            <a:endParaRPr lang="en-GB" sz="1600" dirty="0">
              <a:solidFill>
                <a:schemeClr val="accent6">
                  <a:lumMod val="75000"/>
                </a:schemeClr>
              </a:solidFill>
            </a:endParaRPr>
          </a:p>
        </p:txBody>
      </p:sp>
      <p:sp>
        <p:nvSpPr>
          <p:cNvPr id="4" name="Title 1"/>
          <p:cNvSpPr>
            <a:spLocks noGrp="1"/>
          </p:cNvSpPr>
          <p:nvPr>
            <p:ph type="title"/>
          </p:nvPr>
        </p:nvSpPr>
        <p:spPr>
          <a:xfrm>
            <a:off x="3124553" y="147457"/>
            <a:ext cx="5764924" cy="411659"/>
          </a:xfrm>
        </p:spPr>
        <p:txBody>
          <a:bodyPr>
            <a:noAutofit/>
          </a:bodyPr>
          <a:lstStyle/>
          <a:p>
            <a:pPr algn="r"/>
            <a:r>
              <a:rPr lang="en-GB" sz="2400" dirty="0">
                <a:solidFill>
                  <a:schemeClr val="tx1"/>
                </a:solidFill>
              </a:rPr>
              <a:t>Current culture embeds status quo</a:t>
            </a:r>
          </a:p>
        </p:txBody>
      </p:sp>
    </p:spTree>
    <p:extLst>
      <p:ext uri="{BB962C8B-B14F-4D97-AF65-F5344CB8AC3E}">
        <p14:creationId xmlns:p14="http://schemas.microsoft.com/office/powerpoint/2010/main" val="36620848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F6F57-EB93-3648-8A1D-EA29E59CB744}"/>
              </a:ext>
            </a:extLst>
          </p:cNvPr>
          <p:cNvSpPr>
            <a:spLocks noGrp="1"/>
          </p:cNvSpPr>
          <p:nvPr>
            <p:ph type="title"/>
          </p:nvPr>
        </p:nvSpPr>
        <p:spPr>
          <a:xfrm>
            <a:off x="629841" y="342900"/>
            <a:ext cx="7715343" cy="751298"/>
          </a:xfrm>
        </p:spPr>
        <p:txBody>
          <a:bodyPr/>
          <a:lstStyle/>
          <a:p>
            <a:r>
              <a:rPr lang="en-US" dirty="0"/>
              <a:t>Cultural Capital</a:t>
            </a:r>
          </a:p>
        </p:txBody>
      </p:sp>
      <p:sp>
        <p:nvSpPr>
          <p:cNvPr id="4" name="Text Placeholder 3">
            <a:extLst>
              <a:ext uri="{FF2B5EF4-FFF2-40B4-BE49-F238E27FC236}">
                <a16:creationId xmlns:a16="http://schemas.microsoft.com/office/drawing/2014/main" id="{D0212E3F-2494-344E-B0D1-FD91A0D2EB3F}"/>
              </a:ext>
            </a:extLst>
          </p:cNvPr>
          <p:cNvSpPr>
            <a:spLocks noGrp="1"/>
          </p:cNvSpPr>
          <p:nvPr>
            <p:ph type="body" sz="half" idx="2"/>
          </p:nvPr>
        </p:nvSpPr>
        <p:spPr>
          <a:xfrm>
            <a:off x="629841" y="1083871"/>
            <a:ext cx="8008157" cy="3000509"/>
          </a:xfrm>
        </p:spPr>
        <p:txBody>
          <a:bodyPr>
            <a:noAutofit/>
          </a:bodyPr>
          <a:lstStyle/>
          <a:p>
            <a:pPr algn="ctr"/>
            <a:r>
              <a:rPr lang="en-US" sz="1800" dirty="0">
                <a:solidFill>
                  <a:schemeClr val="tx1">
                    <a:lumMod val="50000"/>
                    <a:lumOff val="50000"/>
                  </a:schemeClr>
                </a:solidFill>
              </a:rPr>
              <a:t>In short, an institution officially entrusted with the transmission of the instruments of appropriations of the dominant culture which neglects methodically to transmit the instruments indispensable to the success of its undertaking is bound to become the monopoly of those social classes capable of transmitting by their own means, that is to say by that diffuse and implicit continuous educational action which operates within cultured families (often unknown to those responsible for it and to those who are subjected to it), the instruments necessary for the reception of its message, and thereby to confirm their monopoly of the instruments of appropriation of the dominant culture and thus their monopoly of that culture …. </a:t>
            </a:r>
          </a:p>
        </p:txBody>
      </p:sp>
      <p:sp>
        <p:nvSpPr>
          <p:cNvPr id="7" name="TextBox 6">
            <a:extLst>
              <a:ext uri="{FF2B5EF4-FFF2-40B4-BE49-F238E27FC236}">
                <a16:creationId xmlns:a16="http://schemas.microsoft.com/office/drawing/2014/main" id="{CB1E2295-26A6-8C40-B042-7CA281DEB313}"/>
              </a:ext>
            </a:extLst>
          </p:cNvPr>
          <p:cNvSpPr txBox="1"/>
          <p:nvPr/>
        </p:nvSpPr>
        <p:spPr>
          <a:xfrm>
            <a:off x="942899" y="4084380"/>
            <a:ext cx="7089227" cy="577081"/>
          </a:xfrm>
          <a:prstGeom prst="rect">
            <a:avLst/>
          </a:prstGeom>
          <a:noFill/>
        </p:spPr>
        <p:txBody>
          <a:bodyPr wrap="square" rtlCol="0">
            <a:spAutoFit/>
          </a:bodyPr>
          <a:lstStyle/>
          <a:p>
            <a:pPr algn="ctr"/>
            <a:r>
              <a:rPr lang="en-US" sz="1050" b="1" dirty="0"/>
              <a:t>Lack of transparency about evaluation and what constitutes merit maintains the power imbalance and inequity of opportunity in academia</a:t>
            </a:r>
          </a:p>
          <a:p>
            <a:pPr algn="ctr"/>
            <a:r>
              <a:rPr lang="en-US" sz="1050" b="1" dirty="0"/>
              <a:t>‘the rich get richer’</a:t>
            </a:r>
          </a:p>
        </p:txBody>
      </p:sp>
      <p:sp>
        <p:nvSpPr>
          <p:cNvPr id="6" name="TextBox 5">
            <a:extLst>
              <a:ext uri="{FF2B5EF4-FFF2-40B4-BE49-F238E27FC236}">
                <a16:creationId xmlns:a16="http://schemas.microsoft.com/office/drawing/2014/main" id="{605AF2E1-E431-C646-810C-DC28A4AC2B04}"/>
              </a:ext>
            </a:extLst>
          </p:cNvPr>
          <p:cNvSpPr txBox="1"/>
          <p:nvPr/>
        </p:nvSpPr>
        <p:spPr>
          <a:xfrm>
            <a:off x="1" y="4791275"/>
            <a:ext cx="9143999" cy="338554"/>
          </a:xfrm>
          <a:prstGeom prst="rect">
            <a:avLst/>
          </a:prstGeom>
          <a:noFill/>
        </p:spPr>
        <p:txBody>
          <a:bodyPr wrap="square" rtlCol="0">
            <a:spAutoFit/>
          </a:bodyPr>
          <a:lstStyle/>
          <a:p>
            <a:r>
              <a:rPr lang="en-US" sz="800" i="1" dirty="0">
                <a:solidFill>
                  <a:schemeClr val="tx1">
                    <a:lumMod val="50000"/>
                    <a:lumOff val="50000"/>
                  </a:schemeClr>
                </a:solidFill>
              </a:rPr>
              <a:t>Bourdieu, P. (1973). Cultural Reproduction and Social Reproduction. In R. Brown (Ed.), Knowledge, Education, and Cultural Change (pp. 71-112). London: </a:t>
            </a:r>
            <a:r>
              <a:rPr lang="en-US" sz="800" i="1" dirty="0" err="1">
                <a:solidFill>
                  <a:schemeClr val="tx1">
                    <a:lumMod val="50000"/>
                    <a:lumOff val="50000"/>
                  </a:schemeClr>
                </a:solidFill>
              </a:rPr>
              <a:t>Tavistock</a:t>
            </a:r>
            <a:r>
              <a:rPr lang="en-US" sz="800" i="1" dirty="0">
                <a:solidFill>
                  <a:schemeClr val="tx1">
                    <a:lumMod val="50000"/>
                    <a:lumOff val="50000"/>
                  </a:schemeClr>
                </a:solidFill>
              </a:rPr>
              <a:t> Publications Limited.</a:t>
            </a:r>
          </a:p>
          <a:p>
            <a:r>
              <a:rPr lang="en-US" sz="800" i="1" dirty="0">
                <a:solidFill>
                  <a:schemeClr val="tx1">
                    <a:lumMod val="50000"/>
                    <a:lumOff val="50000"/>
                  </a:schemeClr>
                </a:solidFill>
              </a:rPr>
              <a:t>Bourdieu, P. (1984). Distinction: A social critique of the judgment of taste. Cambridge, Mass.: Harvard University Press.</a:t>
            </a:r>
          </a:p>
        </p:txBody>
      </p:sp>
    </p:spTree>
    <p:extLst>
      <p:ext uri="{BB962C8B-B14F-4D97-AF65-F5344CB8AC3E}">
        <p14:creationId xmlns:p14="http://schemas.microsoft.com/office/powerpoint/2010/main" val="1513868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ED98A-C0C1-6C4F-BBBA-07E005832C47}"/>
              </a:ext>
            </a:extLst>
          </p:cNvPr>
          <p:cNvSpPr>
            <a:spLocks noGrp="1"/>
          </p:cNvSpPr>
          <p:nvPr>
            <p:ph type="title"/>
          </p:nvPr>
        </p:nvSpPr>
        <p:spPr>
          <a:xfrm>
            <a:off x="311700" y="167525"/>
            <a:ext cx="8520600" cy="572700"/>
          </a:xfrm>
        </p:spPr>
        <p:txBody>
          <a:bodyPr/>
          <a:lstStyle/>
          <a:p>
            <a:pPr algn="r"/>
            <a:r>
              <a:rPr lang="en-US" dirty="0">
                <a:solidFill>
                  <a:schemeClr val="tx1"/>
                </a:solidFill>
              </a:rPr>
              <a:t>Health Warning</a:t>
            </a:r>
          </a:p>
        </p:txBody>
      </p:sp>
      <p:pic>
        <p:nvPicPr>
          <p:cNvPr id="4" name="Picture 2" descr="Cartoon demonstrating a boy getting a leg up over a fence from a bag labelled cultural capital'. The boy next to him struggles.">
            <a:extLst>
              <a:ext uri="{FF2B5EF4-FFF2-40B4-BE49-F238E27FC236}">
                <a16:creationId xmlns:a16="http://schemas.microsoft.com/office/drawing/2014/main" id="{4C04767B-02D6-BE49-B294-4323138BE4C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71023" y="1378080"/>
            <a:ext cx="4268579" cy="28470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FEF92A5-FE8B-8B49-A3AC-EFEDC5037B2A}"/>
              </a:ext>
            </a:extLst>
          </p:cNvPr>
          <p:cNvSpPr txBox="1"/>
          <p:nvPr/>
        </p:nvSpPr>
        <p:spPr>
          <a:xfrm>
            <a:off x="0" y="4524418"/>
            <a:ext cx="4318781" cy="338554"/>
          </a:xfrm>
          <a:prstGeom prst="rect">
            <a:avLst/>
          </a:prstGeom>
          <a:noFill/>
        </p:spPr>
        <p:txBody>
          <a:bodyPr wrap="square" rtlCol="0">
            <a:spAutoFit/>
          </a:bodyPr>
          <a:lstStyle/>
          <a:p>
            <a:r>
              <a:rPr lang="en-US" sz="800" i="1" dirty="0">
                <a:solidFill>
                  <a:schemeClr val="tx1">
                    <a:lumMod val="50000"/>
                    <a:lumOff val="50000"/>
                  </a:schemeClr>
                </a:solidFill>
              </a:rPr>
              <a:t>ABC news: </a:t>
            </a:r>
            <a:r>
              <a:rPr lang="en-US" sz="800" i="1" dirty="0">
                <a:solidFill>
                  <a:schemeClr val="tx1">
                    <a:lumMod val="50000"/>
                    <a:lumOff val="50000"/>
                  </a:schemeClr>
                </a:solidFill>
                <a:hlinkClick r:id="rId3"/>
              </a:rPr>
              <a:t>http://www.abc.net.au/news/2018-04-13/cultural-capital/9613460</a:t>
            </a:r>
            <a:r>
              <a:rPr lang="en-US" sz="800" i="1" dirty="0">
                <a:solidFill>
                  <a:schemeClr val="tx1">
                    <a:lumMod val="50000"/>
                    <a:lumOff val="50000"/>
                  </a:schemeClr>
                </a:solidFill>
              </a:rPr>
              <a:t> (not sure about copyright) </a:t>
            </a:r>
          </a:p>
        </p:txBody>
      </p:sp>
      <p:pic>
        <p:nvPicPr>
          <p:cNvPr id="1026" name="Picture 2" descr="File:Pierre Bourdieu, painted portrait DDC 8931.jpg">
            <a:extLst>
              <a:ext uri="{FF2B5EF4-FFF2-40B4-BE49-F238E27FC236}">
                <a16:creationId xmlns:a16="http://schemas.microsoft.com/office/drawing/2014/main" id="{446968BC-D2FD-384C-9394-E082F9D4D53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92136" y="1384312"/>
            <a:ext cx="4240164" cy="284080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058FE0A-2C92-634D-99C0-FCFAAC315E11}"/>
              </a:ext>
            </a:extLst>
          </p:cNvPr>
          <p:cNvSpPr txBox="1"/>
          <p:nvPr/>
        </p:nvSpPr>
        <p:spPr>
          <a:xfrm>
            <a:off x="4552827" y="4524418"/>
            <a:ext cx="4318781" cy="338554"/>
          </a:xfrm>
          <a:prstGeom prst="rect">
            <a:avLst/>
          </a:prstGeom>
          <a:noFill/>
        </p:spPr>
        <p:txBody>
          <a:bodyPr wrap="square" rtlCol="0">
            <a:spAutoFit/>
          </a:bodyPr>
          <a:lstStyle/>
          <a:p>
            <a:r>
              <a:rPr lang="en-US" sz="800" i="1" dirty="0">
                <a:solidFill>
                  <a:schemeClr val="tx1">
                    <a:lumMod val="50000"/>
                    <a:lumOff val="50000"/>
                  </a:schemeClr>
                </a:solidFill>
              </a:rPr>
              <a:t>Photo of Pierre Bourdieu painting by Thierry </a:t>
            </a:r>
            <a:r>
              <a:rPr lang="en-US" sz="800" i="1" dirty="0" err="1">
                <a:solidFill>
                  <a:schemeClr val="tx1">
                    <a:lumMod val="50000"/>
                    <a:lumOff val="50000"/>
                  </a:schemeClr>
                </a:solidFill>
              </a:rPr>
              <a:t>Ehrmann</a:t>
            </a:r>
            <a:r>
              <a:rPr lang="en-US" sz="800" i="1" dirty="0">
                <a:solidFill>
                  <a:schemeClr val="tx1">
                    <a:lumMod val="50000"/>
                    <a:lumOff val="50000"/>
                  </a:schemeClr>
                </a:solidFill>
              </a:rPr>
              <a:t> (CC BY): https://</a:t>
            </a:r>
            <a:r>
              <a:rPr lang="en-US" sz="800" i="1" dirty="0" err="1">
                <a:solidFill>
                  <a:schemeClr val="tx1">
                    <a:lumMod val="50000"/>
                    <a:lumOff val="50000"/>
                  </a:schemeClr>
                </a:solidFill>
              </a:rPr>
              <a:t>commons.wikimedia.org</a:t>
            </a:r>
            <a:r>
              <a:rPr lang="en-US" sz="800" i="1" dirty="0">
                <a:solidFill>
                  <a:schemeClr val="tx1">
                    <a:lumMod val="50000"/>
                    <a:lumOff val="50000"/>
                  </a:schemeClr>
                </a:solidFill>
              </a:rPr>
              <a:t>/wiki/File:Pierre_Bourdieu,_painted_portrait_DDC_8931.jpg</a:t>
            </a:r>
          </a:p>
        </p:txBody>
      </p:sp>
    </p:spTree>
    <p:extLst>
      <p:ext uri="{BB962C8B-B14F-4D97-AF65-F5344CB8AC3E}">
        <p14:creationId xmlns:p14="http://schemas.microsoft.com/office/powerpoint/2010/main" val="223702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A4FC8-1DB9-6043-B3C8-78B1100E2D5A}"/>
              </a:ext>
            </a:extLst>
          </p:cNvPr>
          <p:cNvSpPr>
            <a:spLocks noGrp="1"/>
          </p:cNvSpPr>
          <p:nvPr>
            <p:ph type="title"/>
          </p:nvPr>
        </p:nvSpPr>
        <p:spPr/>
        <p:txBody>
          <a:bodyPr/>
          <a:lstStyle/>
          <a:p>
            <a:r>
              <a:rPr lang="en-US" dirty="0"/>
              <a:t>DORA</a:t>
            </a:r>
          </a:p>
        </p:txBody>
      </p:sp>
      <p:pic>
        <p:nvPicPr>
          <p:cNvPr id="6" name="Picture 5">
            <a:extLst>
              <a:ext uri="{FF2B5EF4-FFF2-40B4-BE49-F238E27FC236}">
                <a16:creationId xmlns:a16="http://schemas.microsoft.com/office/drawing/2014/main" id="{1A2FA486-D4C2-ED42-808B-2B4C52F1AB2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9582" y="-92320"/>
            <a:ext cx="9104836" cy="5051181"/>
          </a:xfrm>
          <a:prstGeom prst="rect">
            <a:avLst/>
          </a:prstGeom>
        </p:spPr>
      </p:pic>
    </p:spTree>
    <p:extLst>
      <p:ext uri="{BB962C8B-B14F-4D97-AF65-F5344CB8AC3E}">
        <p14:creationId xmlns:p14="http://schemas.microsoft.com/office/powerpoint/2010/main" val="25949156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ED98A-C0C1-6C4F-BBBA-07E005832C47}"/>
              </a:ext>
            </a:extLst>
          </p:cNvPr>
          <p:cNvSpPr>
            <a:spLocks noGrp="1"/>
          </p:cNvSpPr>
          <p:nvPr>
            <p:ph type="title"/>
          </p:nvPr>
        </p:nvSpPr>
        <p:spPr>
          <a:xfrm>
            <a:off x="311700" y="167525"/>
            <a:ext cx="8520600" cy="572700"/>
          </a:xfrm>
        </p:spPr>
        <p:txBody>
          <a:bodyPr/>
          <a:lstStyle/>
          <a:p>
            <a:pPr algn="r"/>
            <a:r>
              <a:rPr lang="en-US" dirty="0"/>
              <a:t>Reducing inequality of opportunity</a:t>
            </a:r>
          </a:p>
        </p:txBody>
      </p:sp>
      <p:pic>
        <p:nvPicPr>
          <p:cNvPr id="4" name="Picture 2" descr="Cartoon demonstrating a boy getting a leg up over a fence from a bag labelled cultural capital'. The boy next to him struggles.">
            <a:extLst>
              <a:ext uri="{FF2B5EF4-FFF2-40B4-BE49-F238E27FC236}">
                <a16:creationId xmlns:a16="http://schemas.microsoft.com/office/drawing/2014/main" id="{4C04767B-02D6-BE49-B294-4323138BE4C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6781" y="740225"/>
            <a:ext cx="5339506" cy="356131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FEF92A5-FE8B-8B49-A3AC-EFEDC5037B2A}"/>
              </a:ext>
            </a:extLst>
          </p:cNvPr>
          <p:cNvSpPr txBox="1"/>
          <p:nvPr/>
        </p:nvSpPr>
        <p:spPr>
          <a:xfrm>
            <a:off x="0" y="4524418"/>
            <a:ext cx="4318781" cy="338554"/>
          </a:xfrm>
          <a:prstGeom prst="rect">
            <a:avLst/>
          </a:prstGeom>
          <a:noFill/>
        </p:spPr>
        <p:txBody>
          <a:bodyPr wrap="square" rtlCol="0">
            <a:spAutoFit/>
          </a:bodyPr>
          <a:lstStyle/>
          <a:p>
            <a:r>
              <a:rPr lang="en-US" sz="800" i="1" dirty="0">
                <a:solidFill>
                  <a:schemeClr val="tx1">
                    <a:lumMod val="50000"/>
                    <a:lumOff val="50000"/>
                  </a:schemeClr>
                </a:solidFill>
              </a:rPr>
              <a:t>ABC news: </a:t>
            </a:r>
            <a:r>
              <a:rPr lang="en-US" sz="800" i="1" dirty="0">
                <a:solidFill>
                  <a:schemeClr val="tx1">
                    <a:lumMod val="50000"/>
                    <a:lumOff val="50000"/>
                  </a:schemeClr>
                </a:solidFill>
                <a:hlinkClick r:id="rId3"/>
              </a:rPr>
              <a:t>http://www.abc.net.au/news/2018-04-13/cultural-capital/9613460</a:t>
            </a:r>
            <a:r>
              <a:rPr lang="en-US" sz="800" i="1" dirty="0">
                <a:solidFill>
                  <a:schemeClr val="tx1">
                    <a:lumMod val="50000"/>
                    <a:lumOff val="50000"/>
                  </a:schemeClr>
                </a:solidFill>
              </a:rPr>
              <a:t> (not sure about copyright) </a:t>
            </a:r>
          </a:p>
        </p:txBody>
      </p:sp>
      <p:sp>
        <p:nvSpPr>
          <p:cNvPr id="9" name="Rounded Rectangle 8">
            <a:extLst>
              <a:ext uri="{FF2B5EF4-FFF2-40B4-BE49-F238E27FC236}">
                <a16:creationId xmlns:a16="http://schemas.microsoft.com/office/drawing/2014/main" id="{457A658F-E198-1145-A6F6-BF7C6531D457}"/>
              </a:ext>
            </a:extLst>
          </p:cNvPr>
          <p:cNvSpPr/>
          <p:nvPr/>
        </p:nvSpPr>
        <p:spPr>
          <a:xfrm>
            <a:off x="6888731" y="3414936"/>
            <a:ext cx="1651625" cy="437881"/>
          </a:xfrm>
          <a:prstGeom prst="roundRect">
            <a:avLst/>
          </a:prstGeom>
          <a:solidFill>
            <a:srgbClr val="73AB6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Open Access</a:t>
            </a:r>
          </a:p>
        </p:txBody>
      </p:sp>
      <p:sp>
        <p:nvSpPr>
          <p:cNvPr id="14" name="Rounded Rectangle 13">
            <a:extLst>
              <a:ext uri="{FF2B5EF4-FFF2-40B4-BE49-F238E27FC236}">
                <a16:creationId xmlns:a16="http://schemas.microsoft.com/office/drawing/2014/main" id="{9A6B4825-C223-1A42-AA56-EF1DC5E50646}"/>
              </a:ext>
            </a:extLst>
          </p:cNvPr>
          <p:cNvSpPr/>
          <p:nvPr/>
        </p:nvSpPr>
        <p:spPr>
          <a:xfrm>
            <a:off x="6888730" y="2977055"/>
            <a:ext cx="1651625" cy="437881"/>
          </a:xfrm>
          <a:prstGeom prst="roundRect">
            <a:avLst/>
          </a:prstGeom>
          <a:solidFill>
            <a:srgbClr val="73AB6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Open Data</a:t>
            </a:r>
          </a:p>
        </p:txBody>
      </p:sp>
      <p:sp>
        <p:nvSpPr>
          <p:cNvPr id="15" name="Rounded Rectangle 14">
            <a:extLst>
              <a:ext uri="{FF2B5EF4-FFF2-40B4-BE49-F238E27FC236}">
                <a16:creationId xmlns:a16="http://schemas.microsoft.com/office/drawing/2014/main" id="{517688B2-EB66-E44F-9D90-D015A843D1D9}"/>
              </a:ext>
            </a:extLst>
          </p:cNvPr>
          <p:cNvSpPr/>
          <p:nvPr/>
        </p:nvSpPr>
        <p:spPr>
          <a:xfrm>
            <a:off x="6888729" y="2539174"/>
            <a:ext cx="1651625" cy="437881"/>
          </a:xfrm>
          <a:prstGeom prst="roundRect">
            <a:avLst/>
          </a:prstGeom>
          <a:solidFill>
            <a:srgbClr val="73AB6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Open Metadata</a:t>
            </a:r>
          </a:p>
        </p:txBody>
      </p:sp>
      <p:sp>
        <p:nvSpPr>
          <p:cNvPr id="16" name="Rounded Rectangle 15">
            <a:extLst>
              <a:ext uri="{FF2B5EF4-FFF2-40B4-BE49-F238E27FC236}">
                <a16:creationId xmlns:a16="http://schemas.microsoft.com/office/drawing/2014/main" id="{3CDF9E92-4853-D74F-949D-7567664EF6C4}"/>
              </a:ext>
            </a:extLst>
          </p:cNvPr>
          <p:cNvSpPr/>
          <p:nvPr/>
        </p:nvSpPr>
        <p:spPr>
          <a:xfrm>
            <a:off x="6888728" y="2101293"/>
            <a:ext cx="1651625" cy="437881"/>
          </a:xfrm>
          <a:prstGeom prst="roundRect">
            <a:avLst/>
          </a:prstGeom>
          <a:solidFill>
            <a:srgbClr val="73AB6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Open Source</a:t>
            </a:r>
          </a:p>
        </p:txBody>
      </p:sp>
      <p:sp>
        <p:nvSpPr>
          <p:cNvPr id="17" name="Rounded Rectangle 16">
            <a:extLst>
              <a:ext uri="{FF2B5EF4-FFF2-40B4-BE49-F238E27FC236}">
                <a16:creationId xmlns:a16="http://schemas.microsoft.com/office/drawing/2014/main" id="{21402564-F530-9F47-AF53-D80D80180AA3}"/>
              </a:ext>
            </a:extLst>
          </p:cNvPr>
          <p:cNvSpPr/>
          <p:nvPr/>
        </p:nvSpPr>
        <p:spPr>
          <a:xfrm>
            <a:off x="6888727" y="1663412"/>
            <a:ext cx="1651625" cy="437881"/>
          </a:xfrm>
          <a:prstGeom prst="roundRect">
            <a:avLst/>
          </a:prstGeom>
          <a:solidFill>
            <a:srgbClr val="73AB6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Open Infrastructure</a:t>
            </a:r>
          </a:p>
        </p:txBody>
      </p:sp>
      <p:sp>
        <p:nvSpPr>
          <p:cNvPr id="18" name="Rounded Rectangle 17">
            <a:extLst>
              <a:ext uri="{FF2B5EF4-FFF2-40B4-BE49-F238E27FC236}">
                <a16:creationId xmlns:a16="http://schemas.microsoft.com/office/drawing/2014/main" id="{B964470B-FBA6-3E47-8857-2C617FA9FC67}"/>
              </a:ext>
            </a:extLst>
          </p:cNvPr>
          <p:cNvSpPr/>
          <p:nvPr/>
        </p:nvSpPr>
        <p:spPr>
          <a:xfrm>
            <a:off x="6888726" y="3985129"/>
            <a:ext cx="1651625" cy="437881"/>
          </a:xfrm>
          <a:prstGeom prst="roundRect">
            <a:avLst/>
          </a:prstGeom>
          <a:solidFill>
            <a:srgbClr val="73AB6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Open Citations</a:t>
            </a:r>
          </a:p>
        </p:txBody>
      </p:sp>
    </p:spTree>
    <p:extLst>
      <p:ext uri="{BB962C8B-B14F-4D97-AF65-F5344CB8AC3E}">
        <p14:creationId xmlns:p14="http://schemas.microsoft.com/office/powerpoint/2010/main" val="29324287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0212E3F-2494-344E-B0D1-FD91A0D2EB3F}"/>
              </a:ext>
            </a:extLst>
          </p:cNvPr>
          <p:cNvSpPr>
            <a:spLocks noGrp="1"/>
          </p:cNvSpPr>
          <p:nvPr>
            <p:ph type="body" sz="half" idx="2"/>
          </p:nvPr>
        </p:nvSpPr>
        <p:spPr>
          <a:xfrm>
            <a:off x="1057714" y="1433897"/>
            <a:ext cx="6594370" cy="1405556"/>
          </a:xfrm>
        </p:spPr>
        <p:txBody>
          <a:bodyPr>
            <a:noAutofit/>
          </a:bodyPr>
          <a:lstStyle/>
          <a:p>
            <a:pPr algn="ctr"/>
            <a:r>
              <a:rPr lang="en-US" sz="1800" dirty="0">
                <a:solidFill>
                  <a:schemeClr val="tx1"/>
                </a:solidFill>
              </a:rPr>
              <a:t>Weds hack day: Provide a ‘simple’ open source user interface for anyone to query/extract citation data….</a:t>
            </a:r>
          </a:p>
        </p:txBody>
      </p:sp>
    </p:spTree>
    <p:extLst>
      <p:ext uri="{BB962C8B-B14F-4D97-AF65-F5344CB8AC3E}">
        <p14:creationId xmlns:p14="http://schemas.microsoft.com/office/powerpoint/2010/main" val="35339848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a:extLst>
              <a:ext uri="{FF2B5EF4-FFF2-40B4-BE49-F238E27FC236}">
                <a16:creationId xmlns:a16="http://schemas.microsoft.com/office/drawing/2014/main" id="{D23E4256-DB7C-EF41-98BB-A2BD028E824A}"/>
              </a:ext>
            </a:extLst>
          </p:cNvPr>
          <p:cNvPicPr>
            <a:picLocks noChangeAspect="1"/>
          </p:cNvPicPr>
          <p:nvPr/>
        </p:nvPicPr>
        <p:blipFill>
          <a:blip r:embed="rId3"/>
          <a:stretch>
            <a:fillRect/>
          </a:stretch>
        </p:blipFill>
        <p:spPr>
          <a:xfrm>
            <a:off x="963808" y="2439353"/>
            <a:ext cx="6925041" cy="2147693"/>
          </a:xfrm>
          <a:prstGeom prst="rect">
            <a:avLst/>
          </a:prstGeom>
        </p:spPr>
      </p:pic>
      <p:sp>
        <p:nvSpPr>
          <p:cNvPr id="54" name="Shape 54"/>
          <p:cNvSpPr txBox="1">
            <a:spLocks noGrp="1"/>
          </p:cNvSpPr>
          <p:nvPr>
            <p:ph type="title" idx="4294967295"/>
          </p:nvPr>
        </p:nvSpPr>
        <p:spPr>
          <a:xfrm>
            <a:off x="191151" y="177801"/>
            <a:ext cx="8892300" cy="4902300"/>
          </a:xfrm>
          <a:prstGeom prst="rect">
            <a:avLst/>
          </a:prstGeom>
        </p:spPr>
        <p:txBody>
          <a:bodyPr spcFirstLastPara="1" vert="horz" wrap="square" lIns="91425" tIns="91425" rIns="91425" bIns="91425" rtlCol="0" anchor="t" anchorCtr="0">
            <a:noAutofit/>
          </a:bodyPr>
          <a:lstStyle/>
          <a:p>
            <a:r>
              <a:rPr lang="en" dirty="0">
                <a:solidFill>
                  <a:schemeClr val="tx1">
                    <a:lumMod val="65000"/>
                    <a:lumOff val="35000"/>
                  </a:schemeClr>
                </a:solidFill>
                <a:latin typeface="Source Sans Pro"/>
                <a:ea typeface="Source Sans Pro"/>
                <a:cs typeface="Source Sans Pro"/>
                <a:sym typeface="Source Sans Pro"/>
              </a:rPr>
              <a:t>The Initiative for Open Citations • I4OC</a:t>
            </a:r>
            <a:endParaRPr dirty="0">
              <a:solidFill>
                <a:schemeClr val="tx1">
                  <a:lumMod val="65000"/>
                  <a:lumOff val="35000"/>
                </a:schemeClr>
              </a:solidFill>
              <a:latin typeface="Source Sans Pro"/>
              <a:ea typeface="Source Sans Pro"/>
              <a:cs typeface="Source Sans Pro"/>
              <a:sym typeface="Source Sans Pro"/>
            </a:endParaRPr>
          </a:p>
          <a:p>
            <a:pPr algn="ctr"/>
            <a:br>
              <a:rPr lang="en" dirty="0">
                <a:solidFill>
                  <a:schemeClr val="tx1">
                    <a:lumMod val="65000"/>
                    <a:lumOff val="35000"/>
                  </a:schemeClr>
                </a:solidFill>
                <a:latin typeface="Source Sans Pro"/>
                <a:ea typeface="Source Sans Pro"/>
                <a:cs typeface="Source Sans Pro"/>
                <a:sym typeface="Source Sans Pro"/>
              </a:rPr>
            </a:br>
            <a:br>
              <a:rPr lang="en" sz="2400" b="1" dirty="0">
                <a:solidFill>
                  <a:schemeClr val="tx1">
                    <a:lumMod val="65000"/>
                    <a:lumOff val="35000"/>
                  </a:schemeClr>
                </a:solidFill>
                <a:latin typeface="Source Sans Pro"/>
                <a:ea typeface="Source Sans Pro"/>
                <a:cs typeface="Source Sans Pro"/>
                <a:sym typeface="Source Sans Pro"/>
              </a:rPr>
            </a:br>
            <a:r>
              <a:rPr lang="en" sz="2400" b="1" dirty="0">
                <a:solidFill>
                  <a:schemeClr val="tx1">
                    <a:lumMod val="65000"/>
                    <a:lumOff val="35000"/>
                  </a:schemeClr>
                </a:solidFill>
                <a:latin typeface="Source Sans Pro"/>
                <a:ea typeface="Source Sans Pro"/>
                <a:cs typeface="Source Sans Pro"/>
                <a:sym typeface="Source Sans Pro"/>
              </a:rPr>
              <a:t>Making tens of millions of machine-readable citation metadata</a:t>
            </a:r>
            <a:r>
              <a:rPr lang="en" sz="2400" dirty="0">
                <a:solidFill>
                  <a:schemeClr val="tx1">
                    <a:lumMod val="65000"/>
                    <a:lumOff val="35000"/>
                  </a:schemeClr>
                </a:solidFill>
                <a:latin typeface="Source Sans Pro"/>
                <a:ea typeface="Source Sans Pro"/>
                <a:cs typeface="Source Sans Pro"/>
                <a:sym typeface="Source Sans Pro"/>
              </a:rPr>
              <a:t> openly available to everyone, with no copyright restriction.</a:t>
            </a:r>
            <a:br>
              <a:rPr lang="en" sz="2400" dirty="0">
                <a:solidFill>
                  <a:schemeClr val="tx1">
                    <a:lumMod val="65000"/>
                    <a:lumOff val="35000"/>
                  </a:schemeClr>
                </a:solidFill>
                <a:latin typeface="Source Sans Pro"/>
                <a:ea typeface="Source Sans Pro"/>
                <a:cs typeface="Source Sans Pro"/>
                <a:sym typeface="Source Sans Pro"/>
              </a:rPr>
            </a:br>
            <a:endParaRPr sz="2400" dirty="0">
              <a:solidFill>
                <a:schemeClr val="tx1">
                  <a:lumMod val="65000"/>
                  <a:lumOff val="35000"/>
                </a:schemeClr>
              </a:solidFill>
              <a:latin typeface="Source Sans Pro"/>
              <a:ea typeface="Source Sans Pro"/>
              <a:cs typeface="Source Sans Pro"/>
              <a:sym typeface="Source Sans Pro"/>
            </a:endParaRPr>
          </a:p>
        </p:txBody>
      </p:sp>
      <p:sp>
        <p:nvSpPr>
          <p:cNvPr id="55" name="Shape 55"/>
          <p:cNvSpPr txBox="1"/>
          <p:nvPr/>
        </p:nvSpPr>
        <p:spPr>
          <a:xfrm>
            <a:off x="152400" y="4709225"/>
            <a:ext cx="8882400" cy="380400"/>
          </a:xfrm>
          <a:prstGeom prst="rect">
            <a:avLst/>
          </a:prstGeom>
          <a:noFill/>
          <a:ln>
            <a:noFill/>
          </a:ln>
        </p:spPr>
        <p:txBody>
          <a:bodyPr spcFirstLastPara="1" wrap="square" lIns="91425" tIns="91425" rIns="91425" bIns="91425" anchor="ctr" anchorCtr="0">
            <a:noAutofit/>
          </a:bodyPr>
          <a:lstStyle/>
          <a:p>
            <a:r>
              <a:rPr lang="en" sz="1300" dirty="0">
                <a:solidFill>
                  <a:schemeClr val="dk1"/>
                </a:solidFill>
                <a:latin typeface="Calibri Regular"/>
                <a:ea typeface="Dosis"/>
                <a:cs typeface="Dosis"/>
                <a:sym typeface="Dosis"/>
              </a:rPr>
              <a:t>PROGRESS OF </a:t>
            </a:r>
            <a:r>
              <a:rPr lang="en" sz="1300" dirty="0">
                <a:latin typeface="Calibri Regular"/>
                <a:ea typeface="Dosis"/>
                <a:cs typeface="Dosis"/>
                <a:sym typeface="Dosis"/>
              </a:rPr>
              <a:t>THE INITIATIVE FOR OPEN CITATIONS •  </a:t>
            </a:r>
            <a:r>
              <a:rPr lang="en" sz="1800" u="sng" dirty="0">
                <a:solidFill>
                  <a:schemeClr val="hlink"/>
                </a:solidFill>
                <a:latin typeface="Calibri Regular"/>
                <a:hlinkClick r:id="rId4"/>
              </a:rPr>
              <a:t>http://i4oc.org</a:t>
            </a:r>
            <a:r>
              <a:rPr lang="en" sz="1800" dirty="0">
                <a:latin typeface="Calibri Regular"/>
              </a:rPr>
              <a:t> </a:t>
            </a:r>
            <a:endParaRPr sz="1800" dirty="0">
              <a:latin typeface="Calibri Regular"/>
            </a:endParaRPr>
          </a:p>
        </p:txBody>
      </p:sp>
      <p:pic>
        <p:nvPicPr>
          <p:cNvPr id="6" name="Picture 2" descr="I4OC large">
            <a:extLst>
              <a:ext uri="{FF2B5EF4-FFF2-40B4-BE49-F238E27FC236}">
                <a16:creationId xmlns:a16="http://schemas.microsoft.com/office/drawing/2014/main" id="{3355914C-DD9B-2B45-806B-9B1C97A0F4F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888849" y="4268921"/>
            <a:ext cx="1169343" cy="779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66500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mage result for people images clip art"/>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092942" y="3329621"/>
            <a:ext cx="1105190" cy="863225"/>
          </a:xfrm>
          <a:prstGeom prst="rect">
            <a:avLst/>
          </a:prstGeom>
          <a:solidFill>
            <a:schemeClr val="bg1"/>
          </a:solidFill>
          <a:extLst/>
        </p:spPr>
      </p:pic>
      <p:pic>
        <p:nvPicPr>
          <p:cNvPr id="3074" name="Picture 2" descr="ttps://upload.wikimedia.org/wikipedia/commons/thumb/9/97/The_Earth_seen_from_Apollo_17.jpg/899px-The_Ea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a:stretch/>
        </p:blipFill>
        <p:spPr bwMode="auto">
          <a:xfrm>
            <a:off x="2447676" y="1185457"/>
            <a:ext cx="3520175" cy="3553283"/>
          </a:xfrm>
          <a:prstGeom prst="ellipse">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222795" y="146346"/>
            <a:ext cx="4103874" cy="559470"/>
          </a:xfrm>
        </p:spPr>
        <p:txBody>
          <a:bodyPr/>
          <a:lstStyle/>
          <a:p>
            <a:pPr algn="ctr"/>
            <a:r>
              <a:rPr lang="en-GB" dirty="0">
                <a:solidFill>
                  <a:srgbClr val="C00000"/>
                </a:solidFill>
              </a:rPr>
              <a:t>Cultural Change</a:t>
            </a:r>
          </a:p>
        </p:txBody>
      </p:sp>
      <p:sp>
        <p:nvSpPr>
          <p:cNvPr id="19" name="Rectangle 18"/>
          <p:cNvSpPr/>
          <p:nvPr/>
        </p:nvSpPr>
        <p:spPr>
          <a:xfrm>
            <a:off x="2222795" y="1394351"/>
            <a:ext cx="896210" cy="298160"/>
          </a:xfrm>
          <a:prstGeom prst="rect">
            <a:avLst/>
          </a:prstGeom>
          <a:noFill/>
          <a:scene3d>
            <a:camera prst="orthographicFront"/>
            <a:lightRig rig="threePt" dir="t">
              <a:rot lat="0" lon="0" rev="0"/>
            </a:lightRig>
          </a:scene3d>
          <a:sp3d/>
        </p:spPr>
        <p:txBody>
          <a:bodyPr wrap="square" lIns="51435" tIns="25718" rIns="51435" bIns="25718">
            <a:spAutoFit/>
          </a:bodyPr>
          <a:lstStyle/>
          <a:p>
            <a:pPr algn="ctr"/>
            <a:r>
              <a:rPr lang="en-GB" sz="1600" dirty="0">
                <a:ln w="0"/>
                <a:solidFill>
                  <a:srgbClr val="373F5C"/>
                </a:solidFill>
                <a:effectLst>
                  <a:outerShdw blurRad="38100" dist="25400" dir="5400000" algn="ctr" rotWithShape="0">
                    <a:srgbClr val="6E747A">
                      <a:alpha val="43000"/>
                    </a:srgbClr>
                  </a:outerShdw>
                </a:effectLst>
                <a:latin typeface="Calibri Regular"/>
              </a:rPr>
              <a:t>Policy</a:t>
            </a:r>
          </a:p>
        </p:txBody>
      </p:sp>
      <p:sp>
        <p:nvSpPr>
          <p:cNvPr id="21" name="Rectangle 20"/>
          <p:cNvSpPr/>
          <p:nvPr/>
        </p:nvSpPr>
        <p:spPr>
          <a:xfrm>
            <a:off x="1535283" y="1626125"/>
            <a:ext cx="1383340" cy="298160"/>
          </a:xfrm>
          <a:prstGeom prst="rect">
            <a:avLst/>
          </a:prstGeom>
          <a:noFill/>
          <a:scene3d>
            <a:camera prst="orthographicFront"/>
            <a:lightRig rig="threePt" dir="t">
              <a:rot lat="0" lon="0" rev="0"/>
            </a:lightRig>
          </a:scene3d>
          <a:sp3d/>
        </p:spPr>
        <p:txBody>
          <a:bodyPr wrap="square" lIns="51435" tIns="25718" rIns="51435" bIns="25718">
            <a:spAutoFit/>
          </a:bodyPr>
          <a:lstStyle/>
          <a:p>
            <a:pPr algn="ctr"/>
            <a:r>
              <a:rPr lang="en-GB" sz="1600" dirty="0">
                <a:ln w="0"/>
                <a:solidFill>
                  <a:srgbClr val="373F5C"/>
                </a:solidFill>
                <a:effectLst>
                  <a:outerShdw blurRad="38100" dist="25400" dir="5400000" algn="ctr" rotWithShape="0">
                    <a:srgbClr val="6E747A">
                      <a:alpha val="43000"/>
                    </a:srgbClr>
                  </a:outerShdw>
                </a:effectLst>
                <a:latin typeface="Calibri Regular"/>
              </a:rPr>
              <a:t>Technology</a:t>
            </a:r>
          </a:p>
        </p:txBody>
      </p:sp>
      <p:sp>
        <p:nvSpPr>
          <p:cNvPr id="22" name="Rectangle 21"/>
          <p:cNvSpPr/>
          <p:nvPr/>
        </p:nvSpPr>
        <p:spPr>
          <a:xfrm>
            <a:off x="1202006" y="1862932"/>
            <a:ext cx="1545123" cy="298160"/>
          </a:xfrm>
          <a:prstGeom prst="rect">
            <a:avLst/>
          </a:prstGeom>
          <a:noFill/>
          <a:scene3d>
            <a:camera prst="orthographicFront"/>
            <a:lightRig rig="threePt" dir="t">
              <a:rot lat="0" lon="0" rev="0"/>
            </a:lightRig>
          </a:scene3d>
          <a:sp3d/>
        </p:spPr>
        <p:txBody>
          <a:bodyPr wrap="square" lIns="51435" tIns="25718" rIns="51435" bIns="25718">
            <a:spAutoFit/>
          </a:bodyPr>
          <a:lstStyle/>
          <a:p>
            <a:pPr algn="ctr"/>
            <a:r>
              <a:rPr lang="en-GB" sz="1600" dirty="0">
                <a:ln w="0"/>
                <a:solidFill>
                  <a:srgbClr val="373F5C"/>
                </a:solidFill>
                <a:effectLst>
                  <a:outerShdw blurRad="38100" dist="25400" dir="5400000" algn="ctr" rotWithShape="0">
                    <a:srgbClr val="6E747A">
                      <a:alpha val="43000"/>
                    </a:srgbClr>
                  </a:outerShdw>
                </a:effectLst>
                <a:latin typeface="Calibri Regular"/>
              </a:rPr>
              <a:t>Infrastructure</a:t>
            </a:r>
          </a:p>
        </p:txBody>
      </p:sp>
      <p:sp>
        <p:nvSpPr>
          <p:cNvPr id="24" name="TextBox 23"/>
          <p:cNvSpPr txBox="1"/>
          <p:nvPr/>
        </p:nvSpPr>
        <p:spPr>
          <a:xfrm>
            <a:off x="2443097" y="966545"/>
            <a:ext cx="1141659" cy="369332"/>
          </a:xfrm>
          <a:prstGeom prst="rect">
            <a:avLst/>
          </a:prstGeom>
          <a:noFill/>
        </p:spPr>
        <p:txBody>
          <a:bodyPr wrap="none" rtlCol="0">
            <a:spAutoFit/>
          </a:bodyPr>
          <a:lstStyle/>
          <a:p>
            <a:r>
              <a:rPr lang="en-US" sz="1800" dirty="0">
                <a:solidFill>
                  <a:srgbClr val="6E6B7C"/>
                </a:solidFill>
                <a:latin typeface="Calibri Regular"/>
              </a:rPr>
              <a:t>Top-down</a:t>
            </a:r>
          </a:p>
        </p:txBody>
      </p:sp>
      <p:sp>
        <p:nvSpPr>
          <p:cNvPr id="25" name="TextBox 24"/>
          <p:cNvSpPr txBox="1"/>
          <p:nvPr/>
        </p:nvSpPr>
        <p:spPr>
          <a:xfrm>
            <a:off x="5497103" y="4234078"/>
            <a:ext cx="1205779" cy="369332"/>
          </a:xfrm>
          <a:prstGeom prst="rect">
            <a:avLst/>
          </a:prstGeom>
          <a:noFill/>
        </p:spPr>
        <p:txBody>
          <a:bodyPr wrap="none" rtlCol="0">
            <a:spAutoFit/>
          </a:bodyPr>
          <a:lstStyle/>
          <a:p>
            <a:r>
              <a:rPr lang="en-US" sz="1800" dirty="0">
                <a:solidFill>
                  <a:srgbClr val="697186"/>
                </a:solidFill>
                <a:latin typeface="Calibri Regular"/>
              </a:rPr>
              <a:t>Bottom-up</a:t>
            </a:r>
            <a:endParaRPr lang="en-US" sz="1013" dirty="0">
              <a:solidFill>
                <a:srgbClr val="697186"/>
              </a:solidFill>
              <a:latin typeface="Calibri Regular"/>
            </a:endParaRPr>
          </a:p>
        </p:txBody>
      </p:sp>
      <p:sp>
        <p:nvSpPr>
          <p:cNvPr id="3" name="TextBox 2"/>
          <p:cNvSpPr txBox="1"/>
          <p:nvPr/>
        </p:nvSpPr>
        <p:spPr>
          <a:xfrm>
            <a:off x="6092943" y="2200040"/>
            <a:ext cx="1160131" cy="1061829"/>
          </a:xfrm>
          <a:prstGeom prst="rect">
            <a:avLst/>
          </a:prstGeom>
          <a:noFill/>
        </p:spPr>
        <p:txBody>
          <a:bodyPr wrap="square" rtlCol="0">
            <a:spAutoFit/>
          </a:bodyPr>
          <a:lstStyle/>
          <a:p>
            <a:r>
              <a:rPr lang="en-US" sz="900" dirty="0">
                <a:solidFill>
                  <a:srgbClr val="C00000"/>
                </a:solidFill>
                <a:latin typeface="Calibri Regular"/>
              </a:rPr>
              <a:t>Government</a:t>
            </a:r>
          </a:p>
          <a:p>
            <a:r>
              <a:rPr lang="en-US" sz="900" dirty="0">
                <a:solidFill>
                  <a:srgbClr val="C00000"/>
                </a:solidFill>
                <a:latin typeface="Calibri Regular"/>
              </a:rPr>
              <a:t>Funders</a:t>
            </a:r>
          </a:p>
          <a:p>
            <a:r>
              <a:rPr lang="en-US" sz="900" dirty="0">
                <a:solidFill>
                  <a:srgbClr val="C00000"/>
                </a:solidFill>
                <a:latin typeface="Calibri Regular"/>
              </a:rPr>
              <a:t>Institutions</a:t>
            </a:r>
          </a:p>
          <a:p>
            <a:r>
              <a:rPr lang="en-US" sz="900" dirty="0">
                <a:solidFill>
                  <a:srgbClr val="C00000"/>
                </a:solidFill>
                <a:latin typeface="Calibri Regular"/>
              </a:rPr>
              <a:t>Publishers</a:t>
            </a:r>
          </a:p>
          <a:p>
            <a:r>
              <a:rPr lang="en-US" sz="900" dirty="0">
                <a:solidFill>
                  <a:srgbClr val="C00000"/>
                </a:solidFill>
                <a:latin typeface="Calibri Regular"/>
              </a:rPr>
              <a:t>Researchers</a:t>
            </a:r>
          </a:p>
          <a:p>
            <a:r>
              <a:rPr lang="en-US" sz="900" dirty="0">
                <a:solidFill>
                  <a:srgbClr val="C00000"/>
                </a:solidFill>
                <a:latin typeface="Calibri Regular"/>
              </a:rPr>
              <a:t>Public</a:t>
            </a:r>
          </a:p>
          <a:p>
            <a:endParaRPr lang="en-US" sz="900" dirty="0">
              <a:solidFill>
                <a:srgbClr val="C00000"/>
              </a:solidFill>
              <a:latin typeface="Calibri Regular"/>
            </a:endParaRPr>
          </a:p>
        </p:txBody>
      </p:sp>
      <p:sp>
        <p:nvSpPr>
          <p:cNvPr id="4" name="TextBox 3"/>
          <p:cNvSpPr txBox="1"/>
          <p:nvPr/>
        </p:nvSpPr>
        <p:spPr>
          <a:xfrm>
            <a:off x="1031790" y="4780216"/>
            <a:ext cx="6851840" cy="334835"/>
          </a:xfrm>
          <a:prstGeom prst="rect">
            <a:avLst/>
          </a:prstGeom>
          <a:noFill/>
        </p:spPr>
        <p:txBody>
          <a:bodyPr wrap="square" rtlCol="0">
            <a:spAutoFit/>
          </a:bodyPr>
          <a:lstStyle/>
          <a:p>
            <a:r>
              <a:rPr lang="en-US" sz="788" dirty="0">
                <a:solidFill>
                  <a:schemeClr val="tx1">
                    <a:lumMod val="50000"/>
                    <a:lumOff val="50000"/>
                  </a:schemeClr>
                </a:solidFill>
                <a:latin typeface="Calibri Regular"/>
              </a:rPr>
              <a:t>By NASA/Apollo 17 crew; taken by either Harrison Schmitt or Ron Evans - http://</a:t>
            </a:r>
            <a:r>
              <a:rPr lang="en-US" sz="788" dirty="0" err="1">
                <a:solidFill>
                  <a:schemeClr val="tx1">
                    <a:lumMod val="50000"/>
                    <a:lumOff val="50000"/>
                  </a:schemeClr>
                </a:solidFill>
                <a:latin typeface="Calibri Regular"/>
              </a:rPr>
              <a:t>web.archive.org</a:t>
            </a:r>
            <a:r>
              <a:rPr lang="en-US" sz="788" dirty="0">
                <a:solidFill>
                  <a:schemeClr val="tx1">
                    <a:lumMod val="50000"/>
                    <a:lumOff val="50000"/>
                  </a:schemeClr>
                </a:solidFill>
                <a:latin typeface="Calibri Regular"/>
              </a:rPr>
              <a:t>/web/20160112123725/http://</a:t>
            </a:r>
            <a:r>
              <a:rPr lang="en-US" sz="788" dirty="0" err="1">
                <a:solidFill>
                  <a:schemeClr val="tx1">
                    <a:lumMod val="50000"/>
                    <a:lumOff val="50000"/>
                  </a:schemeClr>
                </a:solidFill>
                <a:latin typeface="Calibri Regular"/>
              </a:rPr>
              <a:t>grin.hq.nasa.gov</a:t>
            </a:r>
            <a:r>
              <a:rPr lang="en-US" sz="788" dirty="0">
                <a:solidFill>
                  <a:schemeClr val="tx1">
                    <a:lumMod val="50000"/>
                    <a:lumOff val="50000"/>
                  </a:schemeClr>
                </a:solidFill>
                <a:latin typeface="Calibri Regular"/>
              </a:rPr>
              <a:t>/ABSTRACTS/GPN-2000-001138.html (image link); </a:t>
            </a:r>
          </a:p>
        </p:txBody>
      </p:sp>
      <p:sp>
        <p:nvSpPr>
          <p:cNvPr id="23" name="Rectangle 22"/>
          <p:cNvSpPr/>
          <p:nvPr/>
        </p:nvSpPr>
        <p:spPr>
          <a:xfrm>
            <a:off x="7193258" y="3950404"/>
            <a:ext cx="788395" cy="298160"/>
          </a:xfrm>
          <a:prstGeom prst="rect">
            <a:avLst/>
          </a:prstGeom>
          <a:noFill/>
          <a:scene3d>
            <a:camera prst="orthographicFront"/>
            <a:lightRig rig="threePt" dir="t">
              <a:rot lat="0" lon="0" rev="0"/>
            </a:lightRig>
          </a:scene3d>
          <a:sp3d/>
        </p:spPr>
        <p:txBody>
          <a:bodyPr wrap="square" lIns="51435" tIns="25718" rIns="51435" bIns="25718">
            <a:spAutoFit/>
          </a:bodyPr>
          <a:lstStyle/>
          <a:p>
            <a:r>
              <a:rPr lang="en-GB" sz="1600" dirty="0">
                <a:ln w="0"/>
                <a:effectLst>
                  <a:outerShdw blurRad="38100" dist="25400" dir="5400000" algn="ctr" rotWithShape="0">
                    <a:srgbClr val="6E747A">
                      <a:alpha val="43000"/>
                    </a:srgbClr>
                  </a:outerShdw>
                </a:effectLst>
                <a:latin typeface="Calibri Regular"/>
              </a:rPr>
              <a:t>People</a:t>
            </a:r>
          </a:p>
        </p:txBody>
      </p:sp>
    </p:spTree>
    <p:extLst>
      <p:ext uri="{BB962C8B-B14F-4D97-AF65-F5344CB8AC3E}">
        <p14:creationId xmlns:p14="http://schemas.microsoft.com/office/powerpoint/2010/main" val="4175039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Shape 273"/>
          <p:cNvSpPr txBox="1">
            <a:spLocks noGrp="1"/>
          </p:cNvSpPr>
          <p:nvPr>
            <p:ph type="title" idx="4294967295"/>
          </p:nvPr>
        </p:nvSpPr>
        <p:spPr>
          <a:xfrm>
            <a:off x="0" y="322121"/>
            <a:ext cx="9144000" cy="695700"/>
          </a:xfrm>
          <a:prstGeom prst="rect">
            <a:avLst/>
          </a:prstGeom>
        </p:spPr>
        <p:txBody>
          <a:bodyPr spcFirstLastPara="1" vert="horz" wrap="square" lIns="91425" tIns="91425" rIns="91425" bIns="91425" rtlCol="0" anchor="t" anchorCtr="0">
            <a:noAutofit/>
          </a:bodyPr>
          <a:lstStyle/>
          <a:p>
            <a:pPr algn="ctr"/>
            <a:r>
              <a:rPr lang="en" b="1" dirty="0">
                <a:solidFill>
                  <a:schemeClr val="tx1">
                    <a:lumMod val="65000"/>
                    <a:lumOff val="35000"/>
                  </a:schemeClr>
                </a:solidFill>
                <a:latin typeface="Avenir Book" charset="0"/>
                <a:ea typeface="Avenir Book" charset="0"/>
                <a:cs typeface="Avenir Book" charset="0"/>
                <a:sym typeface="Source Sans Pro"/>
              </a:rPr>
              <a:t>Thank you</a:t>
            </a:r>
          </a:p>
        </p:txBody>
      </p:sp>
      <p:sp>
        <p:nvSpPr>
          <p:cNvPr id="274" name="Shape 274"/>
          <p:cNvSpPr txBox="1"/>
          <p:nvPr/>
        </p:nvSpPr>
        <p:spPr>
          <a:xfrm>
            <a:off x="383090" y="1017821"/>
            <a:ext cx="8675100" cy="4030662"/>
          </a:xfrm>
          <a:prstGeom prst="rect">
            <a:avLst/>
          </a:prstGeom>
          <a:noFill/>
          <a:ln>
            <a:noFill/>
          </a:ln>
        </p:spPr>
        <p:txBody>
          <a:bodyPr wrap="square" lIns="91425" tIns="91425" rIns="91425" bIns="91425" anchor="t" anchorCtr="0">
            <a:noAutofit/>
          </a:bodyPr>
          <a:lstStyle/>
          <a:p>
            <a:r>
              <a:rPr lang="en-US" dirty="0">
                <a:solidFill>
                  <a:schemeClr val="tx1">
                    <a:lumMod val="65000"/>
                    <a:lumOff val="35000"/>
                  </a:schemeClr>
                </a:solidFill>
                <a:latin typeface="Avenir Book" charset="0"/>
                <a:ea typeface="Avenir Book" charset="0"/>
                <a:cs typeface="Avenir Book" charset="0"/>
              </a:rPr>
              <a:t>C.J. MacCallum (2018) Open Citations as Academic &amp; Cultural Capital: reducing inequality in the communication &amp; evaluation of science </a:t>
            </a:r>
            <a:r>
              <a:rPr lang="en-US" i="1" dirty="0">
                <a:solidFill>
                  <a:schemeClr val="tx1">
                    <a:lumMod val="65000"/>
                    <a:lumOff val="35000"/>
                  </a:schemeClr>
                </a:solidFill>
                <a:latin typeface="Avenir Book" charset="0"/>
                <a:ea typeface="Avenir Book" charset="0"/>
                <a:cs typeface="Avenir Book" charset="0"/>
              </a:rPr>
              <a:t>Bologna Open Citations Workshop 3-4</a:t>
            </a:r>
            <a:r>
              <a:rPr lang="en-US" i="1" baseline="30000" dirty="0">
                <a:solidFill>
                  <a:schemeClr val="tx1">
                    <a:lumMod val="65000"/>
                    <a:lumOff val="35000"/>
                  </a:schemeClr>
                </a:solidFill>
                <a:latin typeface="Avenir Book" charset="0"/>
                <a:ea typeface="Avenir Book" charset="0"/>
                <a:cs typeface="Avenir Book" charset="0"/>
              </a:rPr>
              <a:t>th</a:t>
            </a:r>
            <a:r>
              <a:rPr lang="en-US" i="1" dirty="0">
                <a:solidFill>
                  <a:schemeClr val="tx1">
                    <a:lumMod val="65000"/>
                    <a:lumOff val="35000"/>
                  </a:schemeClr>
                </a:solidFill>
                <a:latin typeface="Avenir Book" charset="0"/>
                <a:ea typeface="Avenir Book" charset="0"/>
                <a:cs typeface="Avenir Book" charset="0"/>
              </a:rPr>
              <a:t> Sept 2018 </a:t>
            </a:r>
            <a:r>
              <a:rPr lang="en-US" b="1" dirty="0">
                <a:solidFill>
                  <a:schemeClr val="tx1">
                    <a:lumMod val="65000"/>
                    <a:lumOff val="35000"/>
                  </a:schemeClr>
                </a:solidFill>
                <a:latin typeface="Avenir Book" charset="0"/>
                <a:ea typeface="Avenir Book" charset="0"/>
                <a:cs typeface="Avenir Book" charset="0"/>
              </a:rPr>
              <a:t>[CC BY 4.0]* </a:t>
            </a:r>
            <a:endParaRPr lang="en-US" dirty="0">
              <a:solidFill>
                <a:schemeClr val="tx1">
                  <a:lumMod val="65000"/>
                  <a:lumOff val="35000"/>
                </a:schemeClr>
              </a:solidFill>
              <a:latin typeface="Avenir Book" charset="0"/>
              <a:ea typeface="Avenir Book" charset="0"/>
              <a:cs typeface="Avenir Book" charset="0"/>
              <a:sym typeface="Source Sans Pro"/>
            </a:endParaRPr>
          </a:p>
          <a:p>
            <a:endParaRPr sz="1000" dirty="0">
              <a:solidFill>
                <a:schemeClr val="tx1">
                  <a:lumMod val="65000"/>
                  <a:lumOff val="35000"/>
                </a:schemeClr>
              </a:solidFill>
              <a:latin typeface="Avenir Book" charset="0"/>
              <a:ea typeface="Avenir Book" charset="0"/>
              <a:cs typeface="Avenir Book" charset="0"/>
              <a:sym typeface="Source Sans Pro"/>
            </a:endParaRPr>
          </a:p>
          <a:p>
            <a:r>
              <a:rPr lang="en" sz="2000" b="1" dirty="0">
                <a:solidFill>
                  <a:schemeClr val="tx1">
                    <a:lumMod val="65000"/>
                    <a:lumOff val="35000"/>
                  </a:schemeClr>
                </a:solidFill>
                <a:latin typeface="Avenir Book" charset="0"/>
                <a:ea typeface="Avenir Book" charset="0"/>
                <a:cs typeface="Avenir Book" charset="0"/>
                <a:sym typeface="Source Sans Pro"/>
              </a:rPr>
              <a:t>Acknowledgments</a:t>
            </a:r>
            <a:br>
              <a:rPr lang="en" sz="2200" dirty="0">
                <a:solidFill>
                  <a:schemeClr val="tx1">
                    <a:lumMod val="65000"/>
                    <a:lumOff val="35000"/>
                  </a:schemeClr>
                </a:solidFill>
                <a:latin typeface="Avenir Book" charset="0"/>
                <a:ea typeface="Avenir Book" charset="0"/>
                <a:cs typeface="Avenir Book" charset="0"/>
                <a:sym typeface="Source Sans Pro"/>
              </a:rPr>
            </a:br>
            <a:br>
              <a:rPr lang="en" sz="1000" dirty="0">
                <a:solidFill>
                  <a:schemeClr val="tx1">
                    <a:lumMod val="65000"/>
                    <a:lumOff val="35000"/>
                  </a:schemeClr>
                </a:solidFill>
                <a:latin typeface="Avenir Book" charset="0"/>
                <a:ea typeface="Avenir Book" charset="0"/>
                <a:cs typeface="Avenir Book" charset="0"/>
                <a:sym typeface="Source Sans Pro"/>
              </a:rPr>
            </a:br>
            <a:r>
              <a:rPr lang="en" b="1" i="1" dirty="0">
                <a:solidFill>
                  <a:schemeClr val="tx1">
                    <a:lumMod val="65000"/>
                    <a:lumOff val="35000"/>
                  </a:schemeClr>
                </a:solidFill>
                <a:latin typeface="Avenir Book" charset="0"/>
                <a:ea typeface="Avenir Book" charset="0"/>
                <a:cs typeface="Avenir Book" charset="0"/>
                <a:sym typeface="Source Sans Pro"/>
              </a:rPr>
              <a:t>The I4OC founders</a:t>
            </a:r>
            <a:r>
              <a:rPr lang="en" b="1" dirty="0">
                <a:solidFill>
                  <a:schemeClr val="tx1">
                    <a:lumMod val="65000"/>
                    <a:lumOff val="35000"/>
                  </a:schemeClr>
                </a:solidFill>
                <a:latin typeface="Avenir Book" charset="0"/>
                <a:ea typeface="Avenir Book" charset="0"/>
                <a:cs typeface="Avenir Book" charset="0"/>
                <a:sym typeface="Source Sans Pro"/>
              </a:rPr>
              <a:t>: </a:t>
            </a:r>
            <a:r>
              <a:rPr lang="en" dirty="0" err="1">
                <a:solidFill>
                  <a:schemeClr val="tx1">
                    <a:lumMod val="65000"/>
                    <a:lumOff val="35000"/>
                  </a:schemeClr>
                </a:solidFill>
                <a:latin typeface="Avenir Book" charset="0"/>
                <a:ea typeface="Avenir Book" charset="0"/>
                <a:cs typeface="Avenir Book" charset="0"/>
                <a:sym typeface="Source Sans Pro"/>
              </a:rPr>
              <a:t>OpenCitations</a:t>
            </a:r>
            <a:r>
              <a:rPr lang="en" dirty="0">
                <a:solidFill>
                  <a:schemeClr val="tx1">
                    <a:lumMod val="65000"/>
                    <a:lumOff val="35000"/>
                  </a:schemeClr>
                </a:solidFill>
                <a:latin typeface="Avenir Book" charset="0"/>
                <a:ea typeface="Avenir Book" charset="0"/>
                <a:cs typeface="Avenir Book" charset="0"/>
                <a:sym typeface="Source Sans Pro"/>
              </a:rPr>
              <a:t>, Wikimedia Foundation, PLOS, eLife, </a:t>
            </a:r>
            <a:r>
              <a:rPr lang="en" dirty="0" err="1">
                <a:solidFill>
                  <a:schemeClr val="tx1">
                    <a:lumMod val="65000"/>
                    <a:lumOff val="35000"/>
                  </a:schemeClr>
                </a:solidFill>
                <a:latin typeface="Avenir Book" charset="0"/>
                <a:ea typeface="Avenir Book" charset="0"/>
                <a:cs typeface="Avenir Book" charset="0"/>
                <a:sym typeface="Source Sans Pro"/>
              </a:rPr>
              <a:t>DataCite</a:t>
            </a:r>
            <a:r>
              <a:rPr lang="en" dirty="0">
                <a:solidFill>
                  <a:schemeClr val="tx1">
                    <a:lumMod val="65000"/>
                    <a:lumOff val="35000"/>
                  </a:schemeClr>
                </a:solidFill>
                <a:latin typeface="Avenir Book" charset="0"/>
                <a:ea typeface="Avenir Book" charset="0"/>
                <a:cs typeface="Avenir Book" charset="0"/>
                <a:sym typeface="Source Sans Pro"/>
              </a:rPr>
              <a:t>, the Center for Culture and Technology at Curtin University. </a:t>
            </a:r>
          </a:p>
          <a:p>
            <a:br>
              <a:rPr lang="en" dirty="0">
                <a:solidFill>
                  <a:schemeClr val="tx1">
                    <a:lumMod val="65000"/>
                    <a:lumOff val="35000"/>
                  </a:schemeClr>
                </a:solidFill>
                <a:latin typeface="Avenir Book" charset="0"/>
                <a:ea typeface="Avenir Book" charset="0"/>
                <a:cs typeface="Avenir Book" charset="0"/>
                <a:sym typeface="Source Sans Pro"/>
              </a:rPr>
            </a:br>
            <a:r>
              <a:rPr lang="en" b="1" i="1" dirty="0">
                <a:solidFill>
                  <a:schemeClr val="tx1">
                    <a:lumMod val="65000"/>
                    <a:lumOff val="35000"/>
                  </a:schemeClr>
                </a:solidFill>
                <a:latin typeface="Avenir Book" charset="0"/>
                <a:ea typeface="Avenir Book" charset="0"/>
                <a:cs typeface="Avenir Book" charset="0"/>
                <a:sym typeface="Source Sans Pro"/>
              </a:rPr>
              <a:t>The I4OC instigators</a:t>
            </a:r>
            <a:r>
              <a:rPr lang="en" b="1" dirty="0">
                <a:solidFill>
                  <a:schemeClr val="tx1">
                    <a:lumMod val="65000"/>
                    <a:lumOff val="35000"/>
                  </a:schemeClr>
                </a:solidFill>
                <a:latin typeface="Avenir Book" charset="0"/>
                <a:ea typeface="Avenir Book" charset="0"/>
                <a:cs typeface="Avenir Book" charset="0"/>
                <a:sym typeface="Source Sans Pro"/>
              </a:rPr>
              <a:t>:  </a:t>
            </a:r>
            <a:r>
              <a:rPr lang="en" dirty="0">
                <a:solidFill>
                  <a:schemeClr val="tx1">
                    <a:lumMod val="65000"/>
                    <a:lumOff val="35000"/>
                  </a:schemeClr>
                </a:solidFill>
                <a:latin typeface="Avenir Book" charset="0"/>
                <a:ea typeface="Avenir Book" charset="0"/>
                <a:cs typeface="Avenir Book" charset="0"/>
                <a:sym typeface="Source Sans Pro"/>
              </a:rPr>
              <a:t>Jonathan Dugan, Martin </a:t>
            </a:r>
            <a:r>
              <a:rPr lang="en" dirty="0" err="1">
                <a:solidFill>
                  <a:schemeClr val="tx1">
                    <a:lumMod val="65000"/>
                    <a:lumOff val="35000"/>
                  </a:schemeClr>
                </a:solidFill>
                <a:latin typeface="Avenir Book" charset="0"/>
                <a:ea typeface="Avenir Book" charset="0"/>
                <a:cs typeface="Avenir Book" charset="0"/>
                <a:sym typeface="Source Sans Pro"/>
              </a:rPr>
              <a:t>Fenner</a:t>
            </a:r>
            <a:r>
              <a:rPr lang="en" dirty="0">
                <a:solidFill>
                  <a:schemeClr val="tx1">
                    <a:lumMod val="65000"/>
                    <a:lumOff val="35000"/>
                  </a:schemeClr>
                </a:solidFill>
                <a:latin typeface="Avenir Book" charset="0"/>
                <a:ea typeface="Avenir Book" charset="0"/>
                <a:cs typeface="Avenir Book" charset="0"/>
                <a:sym typeface="Source Sans Pro"/>
              </a:rPr>
              <a:t>, Jan </a:t>
            </a:r>
            <a:r>
              <a:rPr lang="en" dirty="0" err="1">
                <a:solidFill>
                  <a:schemeClr val="tx1">
                    <a:lumMod val="65000"/>
                    <a:lumOff val="35000"/>
                  </a:schemeClr>
                </a:solidFill>
                <a:latin typeface="Avenir Book" charset="0"/>
                <a:ea typeface="Avenir Book" charset="0"/>
                <a:cs typeface="Avenir Book" charset="0"/>
                <a:sym typeface="Source Sans Pro"/>
              </a:rPr>
              <a:t>Gerlach</a:t>
            </a:r>
            <a:r>
              <a:rPr lang="en" dirty="0">
                <a:solidFill>
                  <a:schemeClr val="tx1">
                    <a:lumMod val="65000"/>
                    <a:lumOff val="35000"/>
                  </a:schemeClr>
                </a:solidFill>
                <a:latin typeface="Avenir Book" charset="0"/>
                <a:ea typeface="Avenir Book" charset="0"/>
                <a:cs typeface="Avenir Book" charset="0"/>
                <a:sym typeface="Source Sans Pro"/>
              </a:rPr>
              <a:t>, Catriona </a:t>
            </a:r>
            <a:r>
              <a:rPr lang="en" dirty="0" err="1">
                <a:solidFill>
                  <a:schemeClr val="tx1">
                    <a:lumMod val="65000"/>
                    <a:lumOff val="35000"/>
                  </a:schemeClr>
                </a:solidFill>
                <a:latin typeface="Avenir Book" charset="0"/>
                <a:ea typeface="Avenir Book" charset="0"/>
                <a:cs typeface="Avenir Book" charset="0"/>
                <a:sym typeface="Source Sans Pro"/>
              </a:rPr>
              <a:t>MacCallum</a:t>
            </a:r>
            <a:r>
              <a:rPr lang="en" dirty="0">
                <a:solidFill>
                  <a:schemeClr val="tx1">
                    <a:lumMod val="65000"/>
                    <a:lumOff val="35000"/>
                  </a:schemeClr>
                </a:solidFill>
                <a:latin typeface="Avenir Book" charset="0"/>
                <a:ea typeface="Avenir Book" charset="0"/>
                <a:cs typeface="Avenir Book" charset="0"/>
                <a:sym typeface="Source Sans Pro"/>
              </a:rPr>
              <a:t>, Daniel </a:t>
            </a:r>
            <a:r>
              <a:rPr lang="en" dirty="0" err="1">
                <a:solidFill>
                  <a:schemeClr val="tx1">
                    <a:lumMod val="65000"/>
                    <a:lumOff val="35000"/>
                  </a:schemeClr>
                </a:solidFill>
                <a:latin typeface="Avenir Book" charset="0"/>
                <a:ea typeface="Avenir Book" charset="0"/>
                <a:cs typeface="Avenir Book" charset="0"/>
                <a:sym typeface="Source Sans Pro"/>
              </a:rPr>
              <a:t>Mietchen</a:t>
            </a:r>
            <a:r>
              <a:rPr lang="en" dirty="0">
                <a:solidFill>
                  <a:schemeClr val="tx1">
                    <a:lumMod val="65000"/>
                    <a:lumOff val="35000"/>
                  </a:schemeClr>
                </a:solidFill>
                <a:latin typeface="Avenir Book" charset="0"/>
                <a:ea typeface="Avenir Book" charset="0"/>
                <a:cs typeface="Avenir Book" charset="0"/>
                <a:sym typeface="Source Sans Pro"/>
              </a:rPr>
              <a:t>, Cameron </a:t>
            </a:r>
            <a:r>
              <a:rPr lang="en" dirty="0" err="1">
                <a:solidFill>
                  <a:schemeClr val="tx1">
                    <a:lumMod val="65000"/>
                    <a:lumOff val="35000"/>
                  </a:schemeClr>
                </a:solidFill>
                <a:latin typeface="Avenir Book" charset="0"/>
                <a:ea typeface="Avenir Book" charset="0"/>
                <a:cs typeface="Avenir Book" charset="0"/>
                <a:sym typeface="Source Sans Pro"/>
              </a:rPr>
              <a:t>Neylon</a:t>
            </a:r>
            <a:r>
              <a:rPr lang="en" dirty="0">
                <a:solidFill>
                  <a:schemeClr val="tx1">
                    <a:lumMod val="65000"/>
                    <a:lumOff val="35000"/>
                  </a:schemeClr>
                </a:solidFill>
                <a:latin typeface="Avenir Book" charset="0"/>
                <a:ea typeface="Avenir Book" charset="0"/>
                <a:cs typeface="Avenir Book" charset="0"/>
                <a:sym typeface="Source Sans Pro"/>
              </a:rPr>
              <a:t>, </a:t>
            </a:r>
            <a:r>
              <a:rPr lang="en-US" dirty="0">
                <a:solidFill>
                  <a:schemeClr val="tx1">
                    <a:lumMod val="65000"/>
                    <a:lumOff val="35000"/>
                  </a:schemeClr>
                </a:solidFill>
                <a:latin typeface="Avenir Book" charset="0"/>
                <a:ea typeface="Avenir Book" charset="0"/>
                <a:cs typeface="Avenir Book" charset="0"/>
                <a:sym typeface="Source Sans Pro"/>
              </a:rPr>
              <a:t>Mark Patterson, </a:t>
            </a:r>
            <a:r>
              <a:rPr lang="en" dirty="0">
                <a:solidFill>
                  <a:schemeClr val="tx1">
                    <a:lumMod val="65000"/>
                    <a:lumOff val="35000"/>
                  </a:schemeClr>
                </a:solidFill>
                <a:latin typeface="Avenir Book" charset="0"/>
                <a:ea typeface="Avenir Book" charset="0"/>
                <a:cs typeface="Avenir Book" charset="0"/>
                <a:sym typeface="Source Sans Pro"/>
              </a:rPr>
              <a:t>Michelle Paulson, Silvio </a:t>
            </a:r>
            <a:r>
              <a:rPr lang="en" dirty="0" err="1">
                <a:solidFill>
                  <a:schemeClr val="tx1">
                    <a:lumMod val="65000"/>
                    <a:lumOff val="35000"/>
                  </a:schemeClr>
                </a:solidFill>
                <a:latin typeface="Avenir Book" charset="0"/>
                <a:ea typeface="Avenir Book" charset="0"/>
                <a:cs typeface="Avenir Book" charset="0"/>
                <a:sym typeface="Source Sans Pro"/>
              </a:rPr>
              <a:t>Peroni</a:t>
            </a:r>
            <a:r>
              <a:rPr lang="en" dirty="0">
                <a:solidFill>
                  <a:schemeClr val="tx1">
                    <a:lumMod val="65000"/>
                    <a:lumOff val="35000"/>
                  </a:schemeClr>
                </a:solidFill>
                <a:latin typeface="Avenir Book" charset="0"/>
                <a:ea typeface="Avenir Book" charset="0"/>
                <a:cs typeface="Avenir Book" charset="0"/>
                <a:sym typeface="Source Sans Pro"/>
              </a:rPr>
              <a:t>, David </a:t>
            </a:r>
            <a:r>
              <a:rPr lang="en" dirty="0" err="1">
                <a:solidFill>
                  <a:schemeClr val="tx1">
                    <a:lumMod val="65000"/>
                    <a:lumOff val="35000"/>
                  </a:schemeClr>
                </a:solidFill>
                <a:latin typeface="Avenir Book" charset="0"/>
                <a:ea typeface="Avenir Book" charset="0"/>
                <a:cs typeface="Avenir Book" charset="0"/>
                <a:sym typeface="Source Sans Pro"/>
              </a:rPr>
              <a:t>Shotton</a:t>
            </a:r>
            <a:r>
              <a:rPr lang="en-US" dirty="0">
                <a:solidFill>
                  <a:schemeClr val="tx1">
                    <a:lumMod val="65000"/>
                    <a:lumOff val="35000"/>
                  </a:schemeClr>
                </a:solidFill>
                <a:latin typeface="Avenir Book" charset="0"/>
                <a:ea typeface="Avenir Book" charset="0"/>
                <a:cs typeface="Avenir Book" charset="0"/>
                <a:sym typeface="Source Sans Pro"/>
              </a:rPr>
              <a:t>, Dario </a:t>
            </a:r>
            <a:r>
              <a:rPr lang="en-US" dirty="0" err="1">
                <a:solidFill>
                  <a:schemeClr val="tx1">
                    <a:lumMod val="65000"/>
                    <a:lumOff val="35000"/>
                  </a:schemeClr>
                </a:solidFill>
                <a:latin typeface="Avenir Book" charset="0"/>
                <a:ea typeface="Avenir Book" charset="0"/>
                <a:cs typeface="Avenir Book" charset="0"/>
                <a:sym typeface="Source Sans Pro"/>
              </a:rPr>
              <a:t>Taraborelli</a:t>
            </a:r>
            <a:br>
              <a:rPr lang="en" dirty="0">
                <a:solidFill>
                  <a:schemeClr val="tx1">
                    <a:lumMod val="65000"/>
                    <a:lumOff val="35000"/>
                  </a:schemeClr>
                </a:solidFill>
                <a:latin typeface="Avenir Book" charset="0"/>
                <a:ea typeface="Avenir Book" charset="0"/>
                <a:cs typeface="Avenir Book" charset="0"/>
                <a:sym typeface="Source Sans Pro"/>
              </a:rPr>
            </a:br>
            <a:br>
              <a:rPr lang="en" dirty="0">
                <a:solidFill>
                  <a:schemeClr val="tx1">
                    <a:lumMod val="65000"/>
                    <a:lumOff val="35000"/>
                  </a:schemeClr>
                </a:solidFill>
                <a:latin typeface="Avenir Book" charset="0"/>
                <a:ea typeface="Avenir Book" charset="0"/>
                <a:cs typeface="Avenir Book" charset="0"/>
                <a:sym typeface="Source Sans Pro"/>
              </a:rPr>
            </a:br>
            <a:r>
              <a:rPr lang="en" b="1" i="1" dirty="0">
                <a:solidFill>
                  <a:schemeClr val="tx1">
                    <a:lumMod val="65000"/>
                    <a:lumOff val="35000"/>
                  </a:schemeClr>
                </a:solidFill>
                <a:latin typeface="Avenir Book" charset="0"/>
                <a:ea typeface="Avenir Book" charset="0"/>
                <a:cs typeface="Avenir Book" charset="0"/>
                <a:sym typeface="Source Sans Pro"/>
              </a:rPr>
              <a:t>The I4OC stakeholders </a:t>
            </a:r>
            <a:r>
              <a:rPr lang="en" dirty="0">
                <a:solidFill>
                  <a:schemeClr val="tx1">
                    <a:lumMod val="65000"/>
                    <a:lumOff val="35000"/>
                  </a:schemeClr>
                </a:solidFill>
                <a:latin typeface="Avenir Book" charset="0"/>
                <a:ea typeface="Avenir Book" charset="0"/>
                <a:cs typeface="Avenir Book" charset="0"/>
                <a:sym typeface="Source Sans Pro"/>
              </a:rPr>
              <a:t>(</a:t>
            </a:r>
            <a:r>
              <a:rPr lang="en" u="sng" dirty="0">
                <a:solidFill>
                  <a:schemeClr val="tx1">
                    <a:lumMod val="65000"/>
                    <a:lumOff val="35000"/>
                  </a:schemeClr>
                </a:solidFill>
                <a:latin typeface="Avenir Book" charset="0"/>
                <a:ea typeface="Avenir Book" charset="0"/>
                <a:cs typeface="Avenir Book" charset="0"/>
                <a:sym typeface="Source Sans Pro"/>
                <a:hlinkClick r:id="rId3"/>
              </a:rPr>
              <a:t>i4oc.org/#stakeholders</a:t>
            </a:r>
            <a:r>
              <a:rPr lang="en" dirty="0">
                <a:solidFill>
                  <a:schemeClr val="tx1">
                    <a:lumMod val="65000"/>
                    <a:lumOff val="35000"/>
                  </a:schemeClr>
                </a:solidFill>
                <a:latin typeface="Avenir Book" charset="0"/>
                <a:ea typeface="Avenir Book" charset="0"/>
                <a:cs typeface="Avenir Book" charset="0"/>
                <a:sym typeface="Source Sans Pro"/>
              </a:rPr>
              <a:t>)</a:t>
            </a:r>
            <a:r>
              <a:rPr lang="en" i="1" dirty="0">
                <a:solidFill>
                  <a:schemeClr val="tx1">
                    <a:lumMod val="65000"/>
                    <a:lumOff val="35000"/>
                  </a:schemeClr>
                </a:solidFill>
                <a:latin typeface="Avenir Book" charset="0"/>
                <a:ea typeface="Avenir Book" charset="0"/>
                <a:cs typeface="Avenir Book" charset="0"/>
                <a:sym typeface="Source Sans Pro"/>
              </a:rPr>
              <a:t> and </a:t>
            </a:r>
            <a:r>
              <a:rPr lang="en" b="1" i="1" dirty="0">
                <a:solidFill>
                  <a:schemeClr val="tx1">
                    <a:lumMod val="65000"/>
                    <a:lumOff val="35000"/>
                  </a:schemeClr>
                </a:solidFill>
                <a:latin typeface="Avenir Book" charset="0"/>
                <a:ea typeface="Avenir Book" charset="0"/>
                <a:cs typeface="Avenir Book" charset="0"/>
                <a:sym typeface="Source Sans Pro"/>
              </a:rPr>
              <a:t>participating publishers </a:t>
            </a:r>
            <a:r>
              <a:rPr lang="en" dirty="0">
                <a:solidFill>
                  <a:schemeClr val="tx1">
                    <a:lumMod val="65000"/>
                    <a:lumOff val="35000"/>
                  </a:schemeClr>
                </a:solidFill>
                <a:latin typeface="Avenir Book" charset="0"/>
                <a:ea typeface="Avenir Book" charset="0"/>
                <a:cs typeface="Avenir Book" charset="0"/>
                <a:sym typeface="Source Sans Pro"/>
              </a:rPr>
              <a:t>(</a:t>
            </a:r>
            <a:r>
              <a:rPr lang="en" u="sng" dirty="0">
                <a:solidFill>
                  <a:schemeClr val="tx1">
                    <a:lumMod val="65000"/>
                    <a:lumOff val="35000"/>
                  </a:schemeClr>
                </a:solidFill>
                <a:latin typeface="Avenir Book" charset="0"/>
                <a:ea typeface="Avenir Book" charset="0"/>
                <a:cs typeface="Avenir Book" charset="0"/>
                <a:sym typeface="Source Sans Pro"/>
                <a:hlinkClick r:id="rId4"/>
              </a:rPr>
              <a:t>i4oc.org/#publishers</a:t>
            </a:r>
            <a:r>
              <a:rPr lang="en" dirty="0">
                <a:solidFill>
                  <a:schemeClr val="tx1">
                    <a:lumMod val="65000"/>
                    <a:lumOff val="35000"/>
                  </a:schemeClr>
                </a:solidFill>
                <a:latin typeface="Avenir Book" charset="0"/>
                <a:ea typeface="Avenir Book" charset="0"/>
                <a:cs typeface="Avenir Book" charset="0"/>
                <a:sym typeface="Source Sans Pro"/>
              </a:rPr>
              <a:t>)</a:t>
            </a:r>
          </a:p>
          <a:p>
            <a:endParaRPr lang="en" dirty="0">
              <a:solidFill>
                <a:schemeClr val="tx1">
                  <a:lumMod val="65000"/>
                  <a:lumOff val="35000"/>
                </a:schemeClr>
              </a:solidFill>
              <a:latin typeface="Avenir Book" charset="0"/>
              <a:ea typeface="Avenir Book" charset="0"/>
              <a:cs typeface="Avenir Book" charset="0"/>
              <a:sym typeface="Source Sans Pro"/>
            </a:endParaRPr>
          </a:p>
          <a:p>
            <a:endParaRPr lang="en" dirty="0">
              <a:solidFill>
                <a:schemeClr val="tx1">
                  <a:lumMod val="65000"/>
                  <a:lumOff val="35000"/>
                </a:schemeClr>
              </a:solidFill>
              <a:latin typeface="Avenir Book" charset="0"/>
              <a:ea typeface="Avenir Book" charset="0"/>
              <a:cs typeface="Avenir Book" charset="0"/>
              <a:sym typeface="Source Sans Pro"/>
            </a:endParaRPr>
          </a:p>
          <a:p>
            <a:endParaRPr lang="en" dirty="0">
              <a:solidFill>
                <a:schemeClr val="tx1">
                  <a:lumMod val="65000"/>
                  <a:lumOff val="35000"/>
                </a:schemeClr>
              </a:solidFill>
              <a:latin typeface="Avenir Book" charset="0"/>
              <a:ea typeface="Avenir Book" charset="0"/>
              <a:cs typeface="Avenir Book" charset="0"/>
              <a:sym typeface="Source Sans Pro"/>
            </a:endParaRPr>
          </a:p>
          <a:p>
            <a:r>
              <a:rPr lang="en-US" b="1" dirty="0">
                <a:solidFill>
                  <a:schemeClr val="tx1">
                    <a:lumMod val="65000"/>
                    <a:lumOff val="35000"/>
                  </a:schemeClr>
                </a:solidFill>
                <a:latin typeface="Avenir Book" charset="0"/>
                <a:ea typeface="Avenir Book" charset="0"/>
                <a:cs typeface="Avenir Book" charset="0"/>
              </a:rPr>
              <a:t>*</a:t>
            </a:r>
            <a:r>
              <a:rPr lang="en-US" i="1" dirty="0">
                <a:solidFill>
                  <a:schemeClr val="tx1">
                    <a:lumMod val="65000"/>
                    <a:lumOff val="35000"/>
                  </a:schemeClr>
                </a:solidFill>
                <a:latin typeface="Avenir Book" charset="0"/>
                <a:ea typeface="Avenir Book" charset="0"/>
                <a:cs typeface="Avenir Book" charset="0"/>
              </a:rPr>
              <a:t>Except where noted on the slide</a:t>
            </a:r>
            <a:endParaRPr lang="en" i="1" dirty="0">
              <a:solidFill>
                <a:schemeClr val="tx1">
                  <a:lumMod val="65000"/>
                  <a:lumOff val="35000"/>
                </a:schemeClr>
              </a:solidFill>
              <a:latin typeface="Avenir Book" charset="0"/>
              <a:ea typeface="Avenir Book" charset="0"/>
              <a:cs typeface="Avenir Book" charset="0"/>
              <a:sym typeface="Source Sans Pro"/>
            </a:endParaRPr>
          </a:p>
        </p:txBody>
      </p:sp>
      <p:pic>
        <p:nvPicPr>
          <p:cNvPr id="5" name="Picture 2" descr="I4OC large">
            <a:extLst>
              <a:ext uri="{FF2B5EF4-FFF2-40B4-BE49-F238E27FC236}">
                <a16:creationId xmlns:a16="http://schemas.microsoft.com/office/drawing/2014/main" id="{08634339-F190-B74D-B621-017DB271387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888847" y="4268921"/>
            <a:ext cx="1169343" cy="779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8468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0212E3F-2494-344E-B0D1-FD91A0D2EB3F}"/>
              </a:ext>
            </a:extLst>
          </p:cNvPr>
          <p:cNvSpPr>
            <a:spLocks noGrp="1"/>
          </p:cNvSpPr>
          <p:nvPr>
            <p:ph type="body" sz="half" idx="2"/>
          </p:nvPr>
        </p:nvSpPr>
        <p:spPr>
          <a:xfrm>
            <a:off x="629841" y="796584"/>
            <a:ext cx="8008157" cy="3705078"/>
          </a:xfrm>
        </p:spPr>
        <p:txBody>
          <a:bodyPr>
            <a:noAutofit/>
          </a:bodyPr>
          <a:lstStyle/>
          <a:p>
            <a:pPr marL="285750" indent="-285750">
              <a:buFont typeface="Arial" panose="020B0604020202020204" pitchFamily="34" charset="0"/>
              <a:buChar char="•"/>
            </a:pPr>
            <a:r>
              <a:rPr lang="en-US" sz="1800" dirty="0">
                <a:solidFill>
                  <a:schemeClr val="tx1">
                    <a:lumMod val="50000"/>
                    <a:lumOff val="50000"/>
                  </a:schemeClr>
                </a:solidFill>
              </a:rPr>
              <a:t>false discoveries can be generated by perfectly well-intentioned researchers. These are easy to spot when the results are absurd [ref 55]:</a:t>
            </a:r>
          </a:p>
          <a:p>
            <a:pPr marL="285750" indent="-285750">
              <a:buFont typeface="Arial" panose="020B0604020202020204" pitchFamily="34" charset="0"/>
              <a:buChar char="•"/>
            </a:pPr>
            <a:endParaRPr lang="en-US" sz="1800" dirty="0">
              <a:solidFill>
                <a:schemeClr val="tx1">
                  <a:lumMod val="50000"/>
                  <a:lumOff val="50000"/>
                </a:schemeClr>
              </a:solidFill>
            </a:endParaRPr>
          </a:p>
          <a:p>
            <a:pPr algn="ctr"/>
            <a:r>
              <a:rPr lang="en-GB" sz="1800" i="1" dirty="0">
                <a:solidFill>
                  <a:schemeClr val="tx1">
                    <a:lumMod val="50000"/>
                    <a:lumOff val="50000"/>
                  </a:schemeClr>
                </a:solidFill>
              </a:rPr>
              <a:t>One mature Atlantic Salmon (Salmo </a:t>
            </a:r>
            <a:r>
              <a:rPr lang="en-GB" sz="1800" i="1" dirty="0" err="1">
                <a:solidFill>
                  <a:schemeClr val="tx1">
                    <a:lumMod val="50000"/>
                    <a:lumOff val="50000"/>
                  </a:schemeClr>
                </a:solidFill>
              </a:rPr>
              <a:t>salar</a:t>
            </a:r>
            <a:r>
              <a:rPr lang="en-GB" sz="1800" i="1" dirty="0">
                <a:solidFill>
                  <a:schemeClr val="tx1">
                    <a:lumMod val="50000"/>
                    <a:lumOff val="50000"/>
                  </a:schemeClr>
                </a:solidFill>
              </a:rPr>
              <a:t>) participated in the fMRI study. The salmon was approximately 18 inches long, weighed 3.8 lbs, and was not alive at the time of scanning. The task administered to the salmon involved completing an open-ended mentalizing task. The salmon was shown a series of photographs depicting individuals in social situations with a specified emotional valence. The salmon was asked to determine what emotion the individual in the photo must have been experiencing. Stimuli were presented in a block design with each photo presented for 10 seconds followed by 12 seconds of rest. A total of 15 photos were displayed. Total scan time was 5.5 minutes.</a:t>
            </a:r>
            <a:endParaRPr lang="en-US" sz="1800" i="1" dirty="0">
              <a:solidFill>
                <a:schemeClr val="tx1">
                  <a:lumMod val="50000"/>
                  <a:lumOff val="50000"/>
                </a:schemeClr>
              </a:solidFill>
            </a:endParaRPr>
          </a:p>
          <a:p>
            <a:pPr marL="285750" indent="-285750">
              <a:buFont typeface="Arial" panose="020B0604020202020204" pitchFamily="34" charset="0"/>
              <a:buChar char="•"/>
            </a:pPr>
            <a:endParaRPr lang="en-US" sz="1800" dirty="0">
              <a:solidFill>
                <a:schemeClr val="tx1">
                  <a:lumMod val="50000"/>
                  <a:lumOff val="50000"/>
                </a:schemeClr>
              </a:solidFill>
            </a:endParaRPr>
          </a:p>
          <a:p>
            <a:pPr marL="285750" indent="-285750">
              <a:buFont typeface="Arial" panose="020B0604020202020204" pitchFamily="34" charset="0"/>
              <a:buChar char="•"/>
            </a:pPr>
            <a:endParaRPr lang="en-US" sz="1800" dirty="0">
              <a:solidFill>
                <a:schemeClr val="tx1">
                  <a:lumMod val="50000"/>
                  <a:lumOff val="50000"/>
                </a:schemeClr>
              </a:solidFill>
            </a:endParaRPr>
          </a:p>
          <a:p>
            <a:pPr marL="285750" indent="-285750">
              <a:buFont typeface="Arial" panose="020B0604020202020204" pitchFamily="34" charset="0"/>
              <a:buChar char="•"/>
            </a:pPr>
            <a:endParaRPr lang="en-US" sz="1800" dirty="0">
              <a:solidFill>
                <a:schemeClr val="tx1">
                  <a:lumMod val="50000"/>
                  <a:lumOff val="50000"/>
                </a:schemeClr>
              </a:solidFill>
            </a:endParaRPr>
          </a:p>
          <a:p>
            <a:pPr marL="285750" indent="-285750">
              <a:buFont typeface="Arial" panose="020B0604020202020204" pitchFamily="34" charset="0"/>
              <a:buChar char="•"/>
            </a:pPr>
            <a:r>
              <a:rPr lang="en-US" sz="1800" dirty="0">
                <a:solidFill>
                  <a:schemeClr val="tx1">
                    <a:lumMod val="50000"/>
                    <a:lumOff val="50000"/>
                  </a:schemeClr>
                </a:solidFill>
              </a:rPr>
              <a:t>for example, following standard methods for their fields, researchers have observed a dead Atlantic salmon exhibiting neural responses to emotional stimuli [55]</a:t>
            </a:r>
          </a:p>
        </p:txBody>
      </p:sp>
      <p:sp>
        <p:nvSpPr>
          <p:cNvPr id="5" name="TextBox 4">
            <a:extLst>
              <a:ext uri="{FF2B5EF4-FFF2-40B4-BE49-F238E27FC236}">
                <a16:creationId xmlns:a16="http://schemas.microsoft.com/office/drawing/2014/main" id="{EC78AC04-4C59-F54E-8E52-0FA4F103DB45}"/>
              </a:ext>
            </a:extLst>
          </p:cNvPr>
          <p:cNvSpPr txBox="1"/>
          <p:nvPr/>
        </p:nvSpPr>
        <p:spPr>
          <a:xfrm>
            <a:off x="1" y="4791275"/>
            <a:ext cx="9143999" cy="215444"/>
          </a:xfrm>
          <a:prstGeom prst="rect">
            <a:avLst/>
          </a:prstGeom>
          <a:noFill/>
        </p:spPr>
        <p:txBody>
          <a:bodyPr wrap="square" rtlCol="0">
            <a:spAutoFit/>
          </a:bodyPr>
          <a:lstStyle/>
          <a:p>
            <a:r>
              <a:rPr lang="en-US" sz="800" i="1" dirty="0" err="1">
                <a:solidFill>
                  <a:schemeClr val="tx1">
                    <a:lumMod val="50000"/>
                    <a:lumOff val="50000"/>
                  </a:schemeClr>
                </a:solidFill>
              </a:rPr>
              <a:t>Smaldino</a:t>
            </a:r>
            <a:r>
              <a:rPr lang="en-US" sz="800" i="1" dirty="0">
                <a:solidFill>
                  <a:schemeClr val="tx1">
                    <a:lumMod val="50000"/>
                    <a:lumOff val="50000"/>
                  </a:schemeClr>
                </a:solidFill>
              </a:rPr>
              <a:t>, Paul E., and Richard </a:t>
            </a:r>
            <a:r>
              <a:rPr lang="en-US" sz="800" i="1" dirty="0" err="1">
                <a:solidFill>
                  <a:schemeClr val="tx1">
                    <a:lumMod val="50000"/>
                    <a:lumOff val="50000"/>
                  </a:schemeClr>
                </a:solidFill>
              </a:rPr>
              <a:t>McElreath</a:t>
            </a:r>
            <a:r>
              <a:rPr lang="en-US" sz="800" i="1" dirty="0">
                <a:solidFill>
                  <a:schemeClr val="tx1">
                    <a:lumMod val="50000"/>
                    <a:lumOff val="50000"/>
                  </a:schemeClr>
                </a:solidFill>
              </a:rPr>
              <a:t>. “The Natural Selection of Bad Science.” Royal Society Open Science 3, no. 9 (September 21, 2016). https://</a:t>
            </a:r>
            <a:r>
              <a:rPr lang="en-US" sz="800" i="1" dirty="0" err="1">
                <a:solidFill>
                  <a:schemeClr val="tx1">
                    <a:lumMod val="50000"/>
                    <a:lumOff val="50000"/>
                  </a:schemeClr>
                </a:solidFill>
              </a:rPr>
              <a:t>doi.org</a:t>
            </a:r>
            <a:r>
              <a:rPr lang="en-US" sz="800" i="1" dirty="0">
                <a:solidFill>
                  <a:schemeClr val="tx1">
                    <a:lumMod val="50000"/>
                    <a:lumOff val="50000"/>
                  </a:schemeClr>
                </a:solidFill>
              </a:rPr>
              <a:t>/10.1098/rsos.160384.</a:t>
            </a:r>
          </a:p>
        </p:txBody>
      </p:sp>
      <p:sp>
        <p:nvSpPr>
          <p:cNvPr id="10" name="Title 1">
            <a:extLst>
              <a:ext uri="{FF2B5EF4-FFF2-40B4-BE49-F238E27FC236}">
                <a16:creationId xmlns:a16="http://schemas.microsoft.com/office/drawing/2014/main" id="{AD54FB99-2AA3-B349-BCE3-4D81CB4B05E8}"/>
              </a:ext>
            </a:extLst>
          </p:cNvPr>
          <p:cNvSpPr>
            <a:spLocks noGrp="1"/>
          </p:cNvSpPr>
          <p:nvPr>
            <p:ph type="title"/>
          </p:nvPr>
        </p:nvSpPr>
        <p:spPr>
          <a:xfrm>
            <a:off x="629841" y="45286"/>
            <a:ext cx="7715343" cy="751298"/>
          </a:xfrm>
        </p:spPr>
        <p:txBody>
          <a:bodyPr/>
          <a:lstStyle/>
          <a:p>
            <a:pPr algn="r"/>
            <a:r>
              <a:rPr lang="en-US" dirty="0" err="1"/>
              <a:t>Hypercompetition</a:t>
            </a:r>
            <a:endParaRPr lang="en-US" dirty="0"/>
          </a:p>
        </p:txBody>
      </p:sp>
    </p:spTree>
    <p:extLst>
      <p:ext uri="{BB962C8B-B14F-4D97-AF65-F5344CB8AC3E}">
        <p14:creationId xmlns:p14="http://schemas.microsoft.com/office/powerpoint/2010/main" val="3767129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7C7FDF-0310-724A-989A-1446AED570C9}"/>
              </a:ext>
            </a:extLst>
          </p:cNvPr>
          <p:cNvSpPr>
            <a:spLocks noGrp="1"/>
          </p:cNvSpPr>
          <p:nvPr>
            <p:ph idx="1"/>
          </p:nvPr>
        </p:nvSpPr>
        <p:spPr>
          <a:xfrm>
            <a:off x="4729203" y="531664"/>
            <a:ext cx="4176211" cy="3738237"/>
          </a:xfrm>
        </p:spPr>
        <p:txBody>
          <a:bodyPr>
            <a:noAutofit/>
          </a:bodyPr>
          <a:lstStyle/>
          <a:p>
            <a:pPr marL="0" indent="0" algn="ctr">
              <a:buNone/>
            </a:pPr>
            <a:r>
              <a:rPr lang="en-US" sz="1800" b="1" dirty="0">
                <a:solidFill>
                  <a:schemeClr val="tx1">
                    <a:lumMod val="50000"/>
                    <a:lumOff val="50000"/>
                  </a:schemeClr>
                </a:solidFill>
              </a:rPr>
              <a:t>Cultural capital </a:t>
            </a:r>
            <a:r>
              <a:rPr lang="en-US" sz="1800" dirty="0">
                <a:solidFill>
                  <a:schemeClr val="tx1">
                    <a:lumMod val="50000"/>
                    <a:lumOff val="50000"/>
                  </a:schemeClr>
                </a:solidFill>
              </a:rPr>
              <a:t>refers to assets, e.g., competencies, skills, qualifications, which enable holders to </a:t>
            </a:r>
            <a:r>
              <a:rPr lang="en-US" sz="1800" dirty="0" err="1">
                <a:solidFill>
                  <a:schemeClr val="tx1">
                    <a:lumMod val="50000"/>
                    <a:lumOff val="50000"/>
                  </a:schemeClr>
                </a:solidFill>
              </a:rPr>
              <a:t>mobilise</a:t>
            </a:r>
            <a:r>
              <a:rPr lang="en-US" sz="1800" dirty="0">
                <a:solidFill>
                  <a:schemeClr val="tx1">
                    <a:lumMod val="50000"/>
                    <a:lumOff val="50000"/>
                  </a:schemeClr>
                </a:solidFill>
              </a:rPr>
              <a:t> cultural authority and can also be a source of misrecognition and symbolic violence. … A key part of this process is the transformation of people's symbolic or economic inheritance (e.g., accent or property) into cultural capital (e.g., university qualifications).</a:t>
            </a:r>
          </a:p>
        </p:txBody>
      </p:sp>
      <p:sp>
        <p:nvSpPr>
          <p:cNvPr id="4" name="Text Placeholder 3">
            <a:extLst>
              <a:ext uri="{FF2B5EF4-FFF2-40B4-BE49-F238E27FC236}">
                <a16:creationId xmlns:a16="http://schemas.microsoft.com/office/drawing/2014/main" id="{D0212E3F-2494-344E-B0D1-FD91A0D2EB3F}"/>
              </a:ext>
            </a:extLst>
          </p:cNvPr>
          <p:cNvSpPr>
            <a:spLocks noGrp="1"/>
          </p:cNvSpPr>
          <p:nvPr>
            <p:ph type="body" sz="half" idx="2"/>
          </p:nvPr>
        </p:nvSpPr>
        <p:spPr>
          <a:xfrm>
            <a:off x="369959" y="531665"/>
            <a:ext cx="3884407" cy="2866050"/>
          </a:xfrm>
        </p:spPr>
        <p:txBody>
          <a:bodyPr>
            <a:noAutofit/>
          </a:bodyPr>
          <a:lstStyle/>
          <a:p>
            <a:pPr algn="ctr"/>
            <a:r>
              <a:rPr lang="en-US" sz="1800" b="1" dirty="0">
                <a:solidFill>
                  <a:schemeClr val="tx1">
                    <a:lumMod val="50000"/>
                    <a:lumOff val="50000"/>
                  </a:schemeClr>
                </a:solidFill>
              </a:rPr>
              <a:t>Academic capital </a:t>
            </a:r>
            <a:r>
              <a:rPr lang="en-US" sz="1800" dirty="0">
                <a:solidFill>
                  <a:schemeClr val="tx1">
                    <a:lumMod val="50000"/>
                    <a:lumOff val="50000"/>
                  </a:schemeClr>
                </a:solidFill>
              </a:rPr>
              <a:t>is the potential of an individual’s education and other academic experience to be used to gain a place in society. … academic capital … is made up of many different factors, including the individual's academic transmission from his/her family, status of the academic institutions attended, and publications produced by the individual. </a:t>
            </a:r>
          </a:p>
        </p:txBody>
      </p:sp>
      <p:sp>
        <p:nvSpPr>
          <p:cNvPr id="5" name="TextBox 4">
            <a:extLst>
              <a:ext uri="{FF2B5EF4-FFF2-40B4-BE49-F238E27FC236}">
                <a16:creationId xmlns:a16="http://schemas.microsoft.com/office/drawing/2014/main" id="{158022F1-ACF1-EB4A-BAF4-FA3A67B92208}"/>
              </a:ext>
            </a:extLst>
          </p:cNvPr>
          <p:cNvSpPr txBox="1"/>
          <p:nvPr/>
        </p:nvSpPr>
        <p:spPr>
          <a:xfrm>
            <a:off x="1008054" y="4269901"/>
            <a:ext cx="2779444" cy="415498"/>
          </a:xfrm>
          <a:prstGeom prst="rect">
            <a:avLst/>
          </a:prstGeom>
          <a:noFill/>
        </p:spPr>
        <p:txBody>
          <a:bodyPr wrap="square" rtlCol="0">
            <a:spAutoFit/>
          </a:bodyPr>
          <a:lstStyle/>
          <a:p>
            <a:pPr algn="ctr"/>
            <a:r>
              <a:rPr lang="en-US" sz="1050" b="1" dirty="0"/>
              <a:t>Academic qualifications</a:t>
            </a:r>
          </a:p>
          <a:p>
            <a:pPr algn="ctr"/>
            <a:r>
              <a:rPr lang="en-US" sz="1050" b="1" dirty="0"/>
              <a:t> Institutional rank &amp; publications</a:t>
            </a:r>
          </a:p>
        </p:txBody>
      </p:sp>
      <p:sp>
        <p:nvSpPr>
          <p:cNvPr id="6" name="TextBox 5">
            <a:extLst>
              <a:ext uri="{FF2B5EF4-FFF2-40B4-BE49-F238E27FC236}">
                <a16:creationId xmlns:a16="http://schemas.microsoft.com/office/drawing/2014/main" id="{8467EFEB-69FA-DD46-BBB3-D7F96E37E5C1}"/>
              </a:ext>
            </a:extLst>
          </p:cNvPr>
          <p:cNvSpPr txBox="1"/>
          <p:nvPr/>
        </p:nvSpPr>
        <p:spPr>
          <a:xfrm>
            <a:off x="5656186" y="4108318"/>
            <a:ext cx="2497926" cy="738664"/>
          </a:xfrm>
          <a:prstGeom prst="rect">
            <a:avLst/>
          </a:prstGeom>
          <a:noFill/>
        </p:spPr>
        <p:txBody>
          <a:bodyPr wrap="square" rtlCol="0">
            <a:spAutoFit/>
          </a:bodyPr>
          <a:lstStyle/>
          <a:p>
            <a:pPr algn="ctr"/>
            <a:r>
              <a:rPr lang="en-US" sz="1050" b="1" dirty="0"/>
              <a:t>Academic Status </a:t>
            </a:r>
          </a:p>
          <a:p>
            <a:pPr algn="ctr"/>
            <a:r>
              <a:rPr lang="en-US" sz="1050" b="1" dirty="0"/>
              <a:t>Prestige &amp; Reputation</a:t>
            </a:r>
          </a:p>
          <a:p>
            <a:pPr algn="ctr"/>
            <a:r>
              <a:rPr lang="en-US" sz="1050" b="1" dirty="0"/>
              <a:t> </a:t>
            </a:r>
            <a:r>
              <a:rPr lang="en-US" sz="1050" b="1" i="1" dirty="0"/>
              <a:t>cultural assets that promote academic mobility</a:t>
            </a:r>
            <a:endParaRPr lang="en-US" sz="1050" b="1" dirty="0"/>
          </a:p>
        </p:txBody>
      </p:sp>
      <p:sp>
        <p:nvSpPr>
          <p:cNvPr id="7" name="TextBox 6">
            <a:extLst>
              <a:ext uri="{FF2B5EF4-FFF2-40B4-BE49-F238E27FC236}">
                <a16:creationId xmlns:a16="http://schemas.microsoft.com/office/drawing/2014/main" id="{64488DE5-015F-6F46-B0D9-F19703340685}"/>
              </a:ext>
            </a:extLst>
          </p:cNvPr>
          <p:cNvSpPr txBox="1"/>
          <p:nvPr/>
        </p:nvSpPr>
        <p:spPr>
          <a:xfrm>
            <a:off x="260877" y="4798711"/>
            <a:ext cx="4102569" cy="230832"/>
          </a:xfrm>
          <a:prstGeom prst="rect">
            <a:avLst/>
          </a:prstGeom>
          <a:noFill/>
        </p:spPr>
        <p:txBody>
          <a:bodyPr wrap="square" rtlCol="0">
            <a:spAutoFit/>
          </a:bodyPr>
          <a:lstStyle/>
          <a:p>
            <a:pPr algn="ctr"/>
            <a:r>
              <a:rPr lang="en-US" sz="900" dirty="0">
                <a:solidFill>
                  <a:schemeClr val="tx1">
                    <a:lumMod val="50000"/>
                    <a:lumOff val="50000"/>
                  </a:schemeClr>
                </a:solidFill>
              </a:rPr>
              <a:t>https://</a:t>
            </a:r>
            <a:r>
              <a:rPr lang="en-US" sz="900" dirty="0" err="1">
                <a:solidFill>
                  <a:schemeClr val="tx1">
                    <a:lumMod val="50000"/>
                    <a:lumOff val="50000"/>
                  </a:schemeClr>
                </a:solidFill>
              </a:rPr>
              <a:t>en.wikipedia.org</a:t>
            </a:r>
            <a:r>
              <a:rPr lang="en-US" sz="900" dirty="0">
                <a:solidFill>
                  <a:schemeClr val="tx1">
                    <a:lumMod val="50000"/>
                    <a:lumOff val="50000"/>
                  </a:schemeClr>
                </a:solidFill>
              </a:rPr>
              <a:t>/wiki/</a:t>
            </a:r>
            <a:r>
              <a:rPr lang="en-US" sz="900" dirty="0" err="1">
                <a:solidFill>
                  <a:schemeClr val="tx1">
                    <a:lumMod val="50000"/>
                    <a:lumOff val="50000"/>
                  </a:schemeClr>
                </a:solidFill>
              </a:rPr>
              <a:t>Academic_capital</a:t>
            </a:r>
            <a:endParaRPr lang="en-US" sz="900" dirty="0">
              <a:solidFill>
                <a:schemeClr val="tx1">
                  <a:lumMod val="50000"/>
                  <a:lumOff val="50000"/>
                </a:schemeClr>
              </a:solidFill>
            </a:endParaRPr>
          </a:p>
        </p:txBody>
      </p:sp>
      <p:sp>
        <p:nvSpPr>
          <p:cNvPr id="8" name="TextBox 7">
            <a:extLst>
              <a:ext uri="{FF2B5EF4-FFF2-40B4-BE49-F238E27FC236}">
                <a16:creationId xmlns:a16="http://schemas.microsoft.com/office/drawing/2014/main" id="{75587841-5B8F-AA4F-AF1F-69BE917311A2}"/>
              </a:ext>
            </a:extLst>
          </p:cNvPr>
          <p:cNvSpPr txBox="1"/>
          <p:nvPr/>
        </p:nvSpPr>
        <p:spPr>
          <a:xfrm>
            <a:off x="4853864" y="4804041"/>
            <a:ext cx="4102569" cy="230832"/>
          </a:xfrm>
          <a:prstGeom prst="rect">
            <a:avLst/>
          </a:prstGeom>
          <a:noFill/>
        </p:spPr>
        <p:txBody>
          <a:bodyPr wrap="square" rtlCol="0">
            <a:spAutoFit/>
          </a:bodyPr>
          <a:lstStyle/>
          <a:p>
            <a:pPr algn="ctr"/>
            <a:r>
              <a:rPr lang="en-US" sz="900" dirty="0">
                <a:solidFill>
                  <a:schemeClr val="tx1">
                    <a:lumMod val="50000"/>
                    <a:lumOff val="50000"/>
                  </a:schemeClr>
                </a:solidFill>
              </a:rPr>
              <a:t>https://</a:t>
            </a:r>
            <a:r>
              <a:rPr lang="en-US" sz="900" dirty="0" err="1">
                <a:solidFill>
                  <a:schemeClr val="tx1">
                    <a:lumMod val="50000"/>
                    <a:lumOff val="50000"/>
                  </a:schemeClr>
                </a:solidFill>
              </a:rPr>
              <a:t>en.wikipedia.org</a:t>
            </a:r>
            <a:r>
              <a:rPr lang="en-US" sz="900" dirty="0">
                <a:solidFill>
                  <a:schemeClr val="tx1">
                    <a:lumMod val="50000"/>
                    <a:lumOff val="50000"/>
                  </a:schemeClr>
                </a:solidFill>
              </a:rPr>
              <a:t>/wiki/</a:t>
            </a:r>
            <a:r>
              <a:rPr lang="en-US" sz="900" dirty="0" err="1">
                <a:solidFill>
                  <a:schemeClr val="tx1">
                    <a:lumMod val="50000"/>
                    <a:lumOff val="50000"/>
                  </a:schemeClr>
                </a:solidFill>
              </a:rPr>
              <a:t>Cultural_capital</a:t>
            </a:r>
            <a:endParaRPr lang="en-US" sz="900" dirty="0">
              <a:solidFill>
                <a:schemeClr val="tx1">
                  <a:lumMod val="50000"/>
                  <a:lumOff val="50000"/>
                </a:schemeClr>
              </a:solidFill>
            </a:endParaRPr>
          </a:p>
        </p:txBody>
      </p:sp>
    </p:spTree>
    <p:extLst>
      <p:ext uri="{BB962C8B-B14F-4D97-AF65-F5344CB8AC3E}">
        <p14:creationId xmlns:p14="http://schemas.microsoft.com/office/powerpoint/2010/main" val="2913029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F6F57-EB93-3648-8A1D-EA29E59CB744}"/>
              </a:ext>
            </a:extLst>
          </p:cNvPr>
          <p:cNvSpPr>
            <a:spLocks noGrp="1"/>
          </p:cNvSpPr>
          <p:nvPr>
            <p:ph type="title"/>
          </p:nvPr>
        </p:nvSpPr>
        <p:spPr>
          <a:xfrm>
            <a:off x="629841" y="342900"/>
            <a:ext cx="7715343" cy="751298"/>
          </a:xfrm>
        </p:spPr>
        <p:txBody>
          <a:bodyPr/>
          <a:lstStyle/>
          <a:p>
            <a:pPr algn="r"/>
            <a:r>
              <a:rPr lang="en-US" dirty="0">
                <a:solidFill>
                  <a:schemeClr val="tx1"/>
                </a:solidFill>
              </a:rPr>
              <a:t>Cultural Capital</a:t>
            </a:r>
          </a:p>
        </p:txBody>
      </p:sp>
      <p:sp>
        <p:nvSpPr>
          <p:cNvPr id="4" name="Text Placeholder 3">
            <a:extLst>
              <a:ext uri="{FF2B5EF4-FFF2-40B4-BE49-F238E27FC236}">
                <a16:creationId xmlns:a16="http://schemas.microsoft.com/office/drawing/2014/main" id="{D0212E3F-2494-344E-B0D1-FD91A0D2EB3F}"/>
              </a:ext>
            </a:extLst>
          </p:cNvPr>
          <p:cNvSpPr>
            <a:spLocks noGrp="1"/>
          </p:cNvSpPr>
          <p:nvPr>
            <p:ph type="body" sz="half" idx="2"/>
          </p:nvPr>
        </p:nvSpPr>
        <p:spPr>
          <a:xfrm>
            <a:off x="568195" y="1399399"/>
            <a:ext cx="8008157" cy="3247089"/>
          </a:xfrm>
        </p:spPr>
        <p:txBody>
          <a:bodyPr>
            <a:noAutofit/>
          </a:bodyPr>
          <a:lstStyle/>
          <a:p>
            <a:pPr algn="ctr">
              <a:lnSpc>
                <a:spcPct val="100000"/>
              </a:lnSpc>
            </a:pPr>
            <a:r>
              <a:rPr lang="en-US" sz="1800" dirty="0">
                <a:solidFill>
                  <a:schemeClr val="tx1">
                    <a:lumMod val="50000"/>
                    <a:lumOff val="50000"/>
                  </a:schemeClr>
                </a:solidFill>
              </a:rPr>
              <a:t>The objective mechanisms which enable the ruling class to keep the monopoly of the most prestigious educational establishments, while continually appearing at least to put the chance of possessing that monopoly into the hands of every generation, </a:t>
            </a:r>
            <a:r>
              <a:rPr lang="en-US" sz="1800" dirty="0">
                <a:solidFill>
                  <a:srgbClr val="C00000"/>
                </a:solidFill>
              </a:rPr>
              <a:t>are concealed beneath the cloak of a perfectly democratic method of selection which takes into account only merit and talent</a:t>
            </a:r>
            <a:r>
              <a:rPr lang="en-US" sz="1800" dirty="0">
                <a:solidFill>
                  <a:schemeClr val="tx1">
                    <a:lumMod val="50000"/>
                    <a:lumOff val="50000"/>
                  </a:schemeClr>
                </a:solidFill>
              </a:rPr>
              <a:t>, and these the members of the dominated classes whom they eliminate in the same way as they convert those whom they elect, and which ensures that those who are ‘miraculously elected’ may experience as miraculous an exceptional destiny which is the best testimony of academic democracy.</a:t>
            </a:r>
          </a:p>
        </p:txBody>
      </p:sp>
      <p:sp>
        <p:nvSpPr>
          <p:cNvPr id="5" name="TextBox 4">
            <a:extLst>
              <a:ext uri="{FF2B5EF4-FFF2-40B4-BE49-F238E27FC236}">
                <a16:creationId xmlns:a16="http://schemas.microsoft.com/office/drawing/2014/main" id="{F3B53E24-F089-3947-9BB1-A88C3A651EE4}"/>
              </a:ext>
            </a:extLst>
          </p:cNvPr>
          <p:cNvSpPr txBox="1"/>
          <p:nvPr/>
        </p:nvSpPr>
        <p:spPr>
          <a:xfrm>
            <a:off x="1708050" y="4095561"/>
            <a:ext cx="5728448" cy="415498"/>
          </a:xfrm>
          <a:prstGeom prst="rect">
            <a:avLst/>
          </a:prstGeom>
          <a:noFill/>
        </p:spPr>
        <p:txBody>
          <a:bodyPr wrap="square" rtlCol="0">
            <a:spAutoFit/>
          </a:bodyPr>
          <a:lstStyle/>
          <a:p>
            <a:pPr algn="ctr"/>
            <a:r>
              <a:rPr lang="en-US" sz="1050" b="1" dirty="0"/>
              <a:t>The current evaluation system prides itself on a system based on meritocracy when it is not based on real merit at all</a:t>
            </a:r>
          </a:p>
        </p:txBody>
      </p:sp>
      <p:sp>
        <p:nvSpPr>
          <p:cNvPr id="6" name="TextBox 5">
            <a:extLst>
              <a:ext uri="{FF2B5EF4-FFF2-40B4-BE49-F238E27FC236}">
                <a16:creationId xmlns:a16="http://schemas.microsoft.com/office/drawing/2014/main" id="{30D5CDCE-8540-8A40-962A-BB280E7E800D}"/>
              </a:ext>
            </a:extLst>
          </p:cNvPr>
          <p:cNvSpPr txBox="1"/>
          <p:nvPr/>
        </p:nvSpPr>
        <p:spPr>
          <a:xfrm>
            <a:off x="1" y="4791275"/>
            <a:ext cx="9143999" cy="215444"/>
          </a:xfrm>
          <a:prstGeom prst="rect">
            <a:avLst/>
          </a:prstGeom>
          <a:noFill/>
        </p:spPr>
        <p:txBody>
          <a:bodyPr wrap="square" rtlCol="0">
            <a:spAutoFit/>
          </a:bodyPr>
          <a:lstStyle/>
          <a:p>
            <a:r>
              <a:rPr lang="en-US" sz="800" i="1" dirty="0">
                <a:solidFill>
                  <a:schemeClr val="tx1">
                    <a:lumMod val="50000"/>
                    <a:lumOff val="50000"/>
                  </a:schemeClr>
                </a:solidFill>
              </a:rPr>
              <a:t>Bourdieu, P. (1973). Cultural Reproduction and Social Reproduction. In R. Brown (Ed.), Knowledge, Education, and Cultural Change (pp. 71-112). London: </a:t>
            </a:r>
            <a:r>
              <a:rPr lang="en-US" sz="800" i="1" dirty="0" err="1">
                <a:solidFill>
                  <a:schemeClr val="tx1">
                    <a:lumMod val="50000"/>
                    <a:lumOff val="50000"/>
                  </a:schemeClr>
                </a:solidFill>
              </a:rPr>
              <a:t>Tavistock</a:t>
            </a:r>
            <a:r>
              <a:rPr lang="en-US" sz="800" i="1" dirty="0">
                <a:solidFill>
                  <a:schemeClr val="tx1">
                    <a:lumMod val="50000"/>
                    <a:lumOff val="50000"/>
                  </a:schemeClr>
                </a:solidFill>
              </a:rPr>
              <a:t> Publications Limited.</a:t>
            </a:r>
          </a:p>
        </p:txBody>
      </p:sp>
    </p:spTree>
    <p:extLst>
      <p:ext uri="{BB962C8B-B14F-4D97-AF65-F5344CB8AC3E}">
        <p14:creationId xmlns:p14="http://schemas.microsoft.com/office/powerpoint/2010/main" val="1065042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F6F57-EB93-3648-8A1D-EA29E59CB744}"/>
              </a:ext>
            </a:extLst>
          </p:cNvPr>
          <p:cNvSpPr>
            <a:spLocks noGrp="1"/>
          </p:cNvSpPr>
          <p:nvPr>
            <p:ph type="title"/>
          </p:nvPr>
        </p:nvSpPr>
        <p:spPr>
          <a:xfrm>
            <a:off x="601706" y="1271368"/>
            <a:ext cx="7715343" cy="751298"/>
          </a:xfrm>
        </p:spPr>
        <p:txBody>
          <a:bodyPr/>
          <a:lstStyle/>
          <a:p>
            <a:pPr algn="ctr"/>
            <a:r>
              <a:rPr lang="en-US" dirty="0">
                <a:solidFill>
                  <a:schemeClr val="tx1"/>
                </a:solidFill>
              </a:rPr>
              <a:t>Open citations is about increasing equality of opportunity</a:t>
            </a:r>
          </a:p>
        </p:txBody>
      </p:sp>
    </p:spTree>
    <p:extLst>
      <p:ext uri="{BB962C8B-B14F-4D97-AF65-F5344CB8AC3E}">
        <p14:creationId xmlns:p14="http://schemas.microsoft.com/office/powerpoint/2010/main" val="3967051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8B1C2-A19B-6C4E-9B5A-40B232FCBBE8}"/>
              </a:ext>
            </a:extLst>
          </p:cNvPr>
          <p:cNvSpPr>
            <a:spLocks noGrp="1"/>
          </p:cNvSpPr>
          <p:nvPr>
            <p:ph type="title"/>
          </p:nvPr>
        </p:nvSpPr>
        <p:spPr>
          <a:xfrm>
            <a:off x="4836960" y="453184"/>
            <a:ext cx="4183947" cy="455642"/>
          </a:xfrm>
        </p:spPr>
        <p:txBody>
          <a:bodyPr/>
          <a:lstStyle/>
          <a:p>
            <a:r>
              <a:rPr lang="en-US" b="1" dirty="0">
                <a:solidFill>
                  <a:schemeClr val="tx1">
                    <a:lumMod val="65000"/>
                    <a:lumOff val="35000"/>
                  </a:schemeClr>
                </a:solidFill>
              </a:rPr>
              <a:t>Why do we need open citations? </a:t>
            </a:r>
          </a:p>
        </p:txBody>
      </p:sp>
      <p:pic>
        <p:nvPicPr>
          <p:cNvPr id="5" name="Content Placeholder 4">
            <a:extLst>
              <a:ext uri="{FF2B5EF4-FFF2-40B4-BE49-F238E27FC236}">
                <a16:creationId xmlns:a16="http://schemas.microsoft.com/office/drawing/2014/main" id="{BE855ECA-B66C-CD4B-9D09-103876D5E2BE}"/>
              </a:ext>
            </a:extLst>
          </p:cNvPr>
          <p:cNvPicPr>
            <a:picLocks noGrp="1" noChangeAspect="1"/>
          </p:cNvPicPr>
          <p:nvPr>
            <p:ph idx="1"/>
          </p:nvPr>
        </p:nvPicPr>
        <p:blipFill rotWithShape="1">
          <a:blip r:embed="rId3" cstate="print">
            <a:extLst>
              <a:ext uri="{28A0092B-C50C-407E-A947-70E740481C1C}">
                <a14:useLocalDpi xmlns:a14="http://schemas.microsoft.com/office/drawing/2010/main"/>
              </a:ext>
            </a:extLst>
          </a:blip>
          <a:srcRect/>
          <a:stretch/>
        </p:blipFill>
        <p:spPr>
          <a:xfrm>
            <a:off x="-1" y="1"/>
            <a:ext cx="4682851" cy="3217985"/>
          </a:xfrm>
        </p:spPr>
      </p:pic>
      <p:sp>
        <p:nvSpPr>
          <p:cNvPr id="6" name="Text Placeholder 5">
            <a:extLst>
              <a:ext uri="{FF2B5EF4-FFF2-40B4-BE49-F238E27FC236}">
                <a16:creationId xmlns:a16="http://schemas.microsoft.com/office/drawing/2014/main" id="{6E57F243-3A00-0D4F-A9F5-01342D96DCB9}"/>
              </a:ext>
            </a:extLst>
          </p:cNvPr>
          <p:cNvSpPr>
            <a:spLocks noGrp="1"/>
          </p:cNvSpPr>
          <p:nvPr>
            <p:ph type="body" sz="half" idx="2"/>
          </p:nvPr>
        </p:nvSpPr>
        <p:spPr>
          <a:xfrm>
            <a:off x="4836961" y="714993"/>
            <a:ext cx="4183947" cy="4636709"/>
          </a:xfrm>
        </p:spPr>
        <p:txBody>
          <a:bodyPr>
            <a:normAutofit fontScale="92500" lnSpcReduction="10000"/>
          </a:bodyPr>
          <a:lstStyle/>
          <a:p>
            <a:pPr algn="ctr">
              <a:spcBef>
                <a:spcPts val="300"/>
              </a:spcBef>
            </a:pPr>
            <a:r>
              <a:rPr lang="en-US" i="1" dirty="0">
                <a:solidFill>
                  <a:schemeClr val="tx1">
                    <a:lumMod val="65000"/>
                    <a:lumOff val="35000"/>
                  </a:schemeClr>
                </a:solidFill>
              </a:rPr>
              <a:t>The ability to undertake large-scale and generalizable bibliometric research … is limited to a few well-funded centers that can afford to pay for full access to the raw data of Web of Science or Scopus.</a:t>
            </a:r>
          </a:p>
          <a:p>
            <a:pPr algn="ctr">
              <a:spcBef>
                <a:spcPts val="300"/>
              </a:spcBef>
            </a:pPr>
            <a:r>
              <a:rPr lang="en-US" i="1" dirty="0">
                <a:solidFill>
                  <a:schemeClr val="tx1">
                    <a:lumMod val="65000"/>
                    <a:lumOff val="35000"/>
                  </a:schemeClr>
                </a:solidFill>
              </a:rPr>
              <a:t> </a:t>
            </a:r>
          </a:p>
          <a:p>
            <a:pPr algn="ctr">
              <a:spcBef>
                <a:spcPts val="300"/>
              </a:spcBef>
            </a:pPr>
            <a:r>
              <a:rPr lang="en-US" i="1" dirty="0">
                <a:solidFill>
                  <a:schemeClr val="tx1">
                    <a:lumMod val="65000"/>
                    <a:lumOff val="35000"/>
                  </a:schemeClr>
                </a:solidFill>
              </a:rPr>
              <a:t>…</a:t>
            </a:r>
            <a:r>
              <a:rPr lang="en-US" i="1" dirty="0" err="1">
                <a:solidFill>
                  <a:schemeClr val="tx1">
                    <a:lumMod val="65000"/>
                    <a:lumOff val="35000"/>
                  </a:schemeClr>
                </a:solidFill>
              </a:rPr>
              <a:t>scientometricians</a:t>
            </a:r>
            <a:r>
              <a:rPr lang="en-US" i="1" dirty="0">
                <a:solidFill>
                  <a:schemeClr val="tx1">
                    <a:lumMod val="65000"/>
                    <a:lumOff val="35000"/>
                  </a:schemeClr>
                </a:solidFill>
              </a:rPr>
              <a:t> need a data source that is freely available and comprehensive. This is a matter of scientific integrity, scientific progress, and equity</a:t>
            </a:r>
          </a:p>
          <a:p>
            <a:pPr algn="ctr">
              <a:spcBef>
                <a:spcPts val="300"/>
              </a:spcBef>
            </a:pPr>
            <a:endParaRPr lang="en-US" i="1" dirty="0">
              <a:solidFill>
                <a:schemeClr val="tx1">
                  <a:lumMod val="65000"/>
                  <a:lumOff val="35000"/>
                </a:schemeClr>
              </a:solidFill>
            </a:endParaRPr>
          </a:p>
          <a:p>
            <a:pPr algn="ctr">
              <a:spcBef>
                <a:spcPts val="300"/>
              </a:spcBef>
            </a:pPr>
            <a:r>
              <a:rPr lang="en-US" b="1" i="1" dirty="0" err="1">
                <a:solidFill>
                  <a:srgbClr val="C00000"/>
                </a:solidFill>
              </a:rPr>
              <a:t>Scientometrics</a:t>
            </a:r>
            <a:r>
              <a:rPr lang="en-US" b="1" i="1" dirty="0">
                <a:solidFill>
                  <a:srgbClr val="C00000"/>
                </a:solidFill>
              </a:rPr>
              <a:t> is widely used to support science policy and research evaluation, with consequences for the entire scientific community. </a:t>
            </a:r>
            <a:r>
              <a:rPr lang="en-US" i="1" dirty="0">
                <a:solidFill>
                  <a:schemeClr val="tx1">
                    <a:lumMod val="65000"/>
                    <a:lumOff val="35000"/>
                  </a:schemeClr>
                </a:solidFill>
              </a:rPr>
              <a:t>There is a need for specialized organizations, both commercial and non-commercial, that offer </a:t>
            </a:r>
            <a:r>
              <a:rPr lang="en-US" i="1" dirty="0" err="1">
                <a:solidFill>
                  <a:schemeClr val="tx1">
                    <a:lumMod val="65000"/>
                    <a:lumOff val="35000"/>
                  </a:schemeClr>
                </a:solidFill>
              </a:rPr>
              <a:t>scientometric</a:t>
            </a:r>
            <a:r>
              <a:rPr lang="en-US" i="1" dirty="0">
                <a:solidFill>
                  <a:schemeClr val="tx1">
                    <a:lumMod val="65000"/>
                    <a:lumOff val="35000"/>
                  </a:schemeClr>
                </a:solidFill>
              </a:rPr>
              <a:t> services. </a:t>
            </a:r>
          </a:p>
          <a:p>
            <a:pPr algn="ctr">
              <a:spcBef>
                <a:spcPts val="300"/>
              </a:spcBef>
            </a:pPr>
            <a:endParaRPr lang="en-US" i="1" dirty="0">
              <a:solidFill>
                <a:schemeClr val="tx1">
                  <a:lumMod val="65000"/>
                  <a:lumOff val="35000"/>
                </a:schemeClr>
              </a:solidFill>
            </a:endParaRPr>
          </a:p>
          <a:p>
            <a:pPr algn="ctr">
              <a:spcBef>
                <a:spcPts val="300"/>
              </a:spcBef>
            </a:pPr>
            <a:r>
              <a:rPr lang="en-US" i="1" dirty="0">
                <a:solidFill>
                  <a:schemeClr val="tx1">
                    <a:lumMod val="65000"/>
                    <a:lumOff val="35000"/>
                  </a:schemeClr>
                </a:solidFill>
              </a:rPr>
              <a:t>...to guarantee full transparency and reproducibility of </a:t>
            </a:r>
            <a:r>
              <a:rPr lang="en-US" i="1" dirty="0" err="1">
                <a:solidFill>
                  <a:schemeClr val="tx1">
                    <a:lumMod val="65000"/>
                    <a:lumOff val="35000"/>
                  </a:schemeClr>
                </a:solidFill>
              </a:rPr>
              <a:t>scientometric</a:t>
            </a:r>
            <a:r>
              <a:rPr lang="en-US" i="1" dirty="0">
                <a:solidFill>
                  <a:schemeClr val="tx1">
                    <a:lumMod val="65000"/>
                    <a:lumOff val="35000"/>
                  </a:schemeClr>
                </a:solidFill>
              </a:rPr>
              <a:t> analyses, </a:t>
            </a:r>
            <a:r>
              <a:rPr lang="en-US" b="1" i="1" dirty="0">
                <a:solidFill>
                  <a:srgbClr val="C00000"/>
                </a:solidFill>
              </a:rPr>
              <a:t>these analyses need to be based on open data sources.</a:t>
            </a:r>
          </a:p>
          <a:p>
            <a:pPr algn="ctr">
              <a:spcBef>
                <a:spcPts val="300"/>
              </a:spcBef>
            </a:pPr>
            <a:endParaRPr lang="en-US" i="1" dirty="0">
              <a:solidFill>
                <a:schemeClr val="tx1">
                  <a:lumMod val="65000"/>
                  <a:lumOff val="35000"/>
                </a:schemeClr>
              </a:solidFill>
            </a:endParaRPr>
          </a:p>
          <a:p>
            <a:pPr algn="ctr">
              <a:spcBef>
                <a:spcPts val="300"/>
              </a:spcBef>
            </a:pPr>
            <a:r>
              <a:rPr lang="en-US" i="1" dirty="0">
                <a:solidFill>
                  <a:schemeClr val="tx1">
                    <a:lumMod val="65000"/>
                    <a:lumOff val="35000"/>
                  </a:schemeClr>
                </a:solidFill>
              </a:rPr>
              <a:t>advocating for open references is critical to ensure replicable and equitable research practices.</a:t>
            </a:r>
          </a:p>
          <a:p>
            <a:pPr algn="ctr">
              <a:spcBef>
                <a:spcPts val="300"/>
              </a:spcBef>
            </a:pPr>
            <a:r>
              <a:rPr lang="en-US" i="1" dirty="0">
                <a:solidFill>
                  <a:schemeClr val="tx1">
                    <a:lumMod val="65000"/>
                    <a:lumOff val="35000"/>
                  </a:schemeClr>
                </a:solidFill>
              </a:rPr>
              <a:t> </a:t>
            </a:r>
          </a:p>
          <a:p>
            <a:pPr algn="ctr">
              <a:spcBef>
                <a:spcPts val="300"/>
              </a:spcBef>
            </a:pPr>
            <a:r>
              <a:rPr lang="en-US" i="1" dirty="0">
                <a:solidFill>
                  <a:schemeClr val="tx1">
                    <a:lumMod val="65000"/>
                    <a:lumOff val="35000"/>
                  </a:schemeClr>
                </a:solidFill>
              </a:rPr>
              <a:t>We should use our relationships with journals—as authors, reviewers, and editorial board members—to advocate for openness and should expect </a:t>
            </a:r>
            <a:r>
              <a:rPr lang="en-US" i="1" dirty="0" err="1">
                <a:solidFill>
                  <a:schemeClr val="tx1">
                    <a:lumMod val="65000"/>
                    <a:lumOff val="35000"/>
                  </a:schemeClr>
                </a:solidFill>
              </a:rPr>
              <a:t>scientometric</a:t>
            </a:r>
            <a:r>
              <a:rPr lang="en-US" i="1" dirty="0">
                <a:solidFill>
                  <a:schemeClr val="tx1">
                    <a:lumMod val="65000"/>
                    <a:lumOff val="35000"/>
                  </a:schemeClr>
                </a:solidFill>
              </a:rPr>
              <a:t> journals to be leaders in this respect.</a:t>
            </a:r>
          </a:p>
        </p:txBody>
      </p:sp>
      <p:sp>
        <p:nvSpPr>
          <p:cNvPr id="7" name="Text Placeholder 5">
            <a:extLst>
              <a:ext uri="{FF2B5EF4-FFF2-40B4-BE49-F238E27FC236}">
                <a16:creationId xmlns:a16="http://schemas.microsoft.com/office/drawing/2014/main" id="{6D7851DB-EF36-B34F-A4FE-D1A171DFE078}"/>
              </a:ext>
            </a:extLst>
          </p:cNvPr>
          <p:cNvSpPr txBox="1">
            <a:spLocks/>
          </p:cNvSpPr>
          <p:nvPr/>
        </p:nvSpPr>
        <p:spPr>
          <a:xfrm>
            <a:off x="129626" y="3033347"/>
            <a:ext cx="4328074" cy="1885950"/>
          </a:xfrm>
          <a:prstGeom prst="rect">
            <a:avLst/>
          </a:prstGeom>
        </p:spPr>
        <p:txBody>
          <a:bodyPr vert="horz" lIns="68580" tIns="34290" rIns="68580" bIns="3429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endParaRPr lang="en-US" sz="1200" i="1" dirty="0"/>
          </a:p>
          <a:p>
            <a:pPr algn="ctr">
              <a:lnSpc>
                <a:spcPct val="150000"/>
              </a:lnSpc>
            </a:pPr>
            <a:r>
              <a:rPr lang="en-US" sz="1200" b="1" i="1" dirty="0">
                <a:solidFill>
                  <a:srgbClr val="C00000"/>
                </a:solidFill>
              </a:rPr>
              <a:t>“References are a product of scholarly work and represent the backbone of science—demonstrating the origin and advancement of knowledge—and provide essential information for studying science and making decisions about the future of research. References are generated by the academic community and should be freely available to this community.”</a:t>
            </a:r>
          </a:p>
        </p:txBody>
      </p:sp>
      <p:sp>
        <p:nvSpPr>
          <p:cNvPr id="8" name="Title 1">
            <a:extLst>
              <a:ext uri="{FF2B5EF4-FFF2-40B4-BE49-F238E27FC236}">
                <a16:creationId xmlns:a16="http://schemas.microsoft.com/office/drawing/2014/main" id="{EB238E23-3226-D049-BB77-A6CA777E7BB3}"/>
              </a:ext>
            </a:extLst>
          </p:cNvPr>
          <p:cNvSpPr txBox="1">
            <a:spLocks/>
          </p:cNvSpPr>
          <p:nvPr/>
        </p:nvSpPr>
        <p:spPr>
          <a:xfrm>
            <a:off x="823273" y="0"/>
            <a:ext cx="1550651" cy="455643"/>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1800" b="1" dirty="0">
                <a:solidFill>
                  <a:schemeClr val="tx1">
                    <a:lumMod val="65000"/>
                    <a:lumOff val="35000"/>
                  </a:schemeClr>
                </a:solidFill>
              </a:rPr>
              <a:t>Dec 2017</a:t>
            </a:r>
          </a:p>
        </p:txBody>
      </p:sp>
      <p:pic>
        <p:nvPicPr>
          <p:cNvPr id="9" name="Picture 2" descr="I4OC large">
            <a:extLst>
              <a:ext uri="{FF2B5EF4-FFF2-40B4-BE49-F238E27FC236}">
                <a16:creationId xmlns:a16="http://schemas.microsoft.com/office/drawing/2014/main" id="{EA5179FE-51A8-BD47-86A8-740EFE9C00B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851564" y="0"/>
            <a:ext cx="1169343" cy="779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3891678"/>
      </p:ext>
    </p:extLst>
  </p:cSld>
  <p:clrMapOvr>
    <a:masterClrMapping/>
  </p:clrMapOvr>
</p:sld>
</file>

<file path=ppt/theme/theme1.xml><?xml version="1.0" encoding="utf-8"?>
<a:theme xmlns:a="http://schemas.openxmlformats.org/drawingml/2006/main" name="Simple Ligh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10318</TotalTime>
  <Words>4441</Words>
  <Application>Microsoft Macintosh PowerPoint</Application>
  <PresentationFormat>On-screen Show (16:9)</PresentationFormat>
  <Paragraphs>413</Paragraphs>
  <Slides>56</Slides>
  <Notes>20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56</vt:i4>
      </vt:variant>
    </vt:vector>
  </HeadingPairs>
  <TitlesOfParts>
    <vt:vector size="68" baseType="lpstr">
      <vt:lpstr>Source Sans Pro</vt:lpstr>
      <vt:lpstr>Wingdings</vt:lpstr>
      <vt:lpstr>Arial</vt:lpstr>
      <vt:lpstr>Verdana</vt:lpstr>
      <vt:lpstr>ＭＳ Ｐゴシック</vt:lpstr>
      <vt:lpstr>Century Gothic</vt:lpstr>
      <vt:lpstr>Dosis</vt:lpstr>
      <vt:lpstr>Avenir Book</vt:lpstr>
      <vt:lpstr>Calibri Regular</vt:lpstr>
      <vt:lpstr>Calibri</vt:lpstr>
      <vt:lpstr>Mangal</vt:lpstr>
      <vt:lpstr>Simple Light</vt:lpstr>
      <vt:lpstr>Open Citations as Academic &amp; Cultural Capital Reducing inequality in the communication &amp; evaluation of science</vt:lpstr>
      <vt:lpstr>PowerPoint Presentation</vt:lpstr>
      <vt:lpstr>PowerPoint Presentation</vt:lpstr>
      <vt:lpstr>PowerPoint Presentation</vt:lpstr>
      <vt:lpstr>Health Warning</vt:lpstr>
      <vt:lpstr>PowerPoint Presentation</vt:lpstr>
      <vt:lpstr>Cultural Capital</vt:lpstr>
      <vt:lpstr>Open citations is about increasing equality of opportunity</vt:lpstr>
      <vt:lpstr>Why do we need open citations? </vt:lpstr>
      <vt:lpstr>Amsterdam Call For Action April 2016 https://english.eu2016.nl/latest/news/2016/04/05/eu-action-plan-for-open-science</vt:lpstr>
      <vt:lpstr>Open Science?</vt:lpstr>
      <vt:lpstr>Opportunities</vt:lpstr>
      <vt:lpstr>The Oligopoly of Academic Publishers in the Digital Era</vt:lpstr>
      <vt:lpstr>Open Access by publisher</vt:lpstr>
      <vt:lpstr>Of the top-20 biggest publishers with citation data, all but five now make these data open via Crossref.  Three represent Scholarly Societies…  </vt:lpstr>
      <vt:lpstr>PowerPoint Presentation</vt:lpstr>
      <vt:lpstr>PowerPoint Presentation</vt:lpstr>
      <vt:lpstr>PowerPoint Presentation</vt:lpstr>
      <vt:lpstr>Publisher as service provider</vt:lpstr>
      <vt:lpstr>Project FREYA</vt:lpstr>
      <vt:lpstr>PowerPoint Presentation</vt:lpstr>
      <vt:lpstr>Retraction trends</vt:lpstr>
      <vt:lpstr>PowerPoint Presentation</vt:lpstr>
      <vt:lpstr>Does prestige ensure ‘quality’?</vt:lpstr>
      <vt:lpstr>Bullied into bad science</vt:lpstr>
      <vt:lpstr>Rescuing US biomedical research from its systemic flaws Bruce Alberts , Marc W. Kirschner , Shirley Tilghman, and Harold Varmus  PNAS | April 22, 2014 | vol. 111 | no. 16 | 5773–5777  doi: 10.1073/pnas.1404402111</vt:lpstr>
      <vt:lpstr>Hypercompetition 1</vt:lpstr>
      <vt:lpstr>PowerPoint Presentation</vt:lpstr>
      <vt:lpstr>Perverse Incentives</vt:lpstr>
      <vt:lpstr>PowerPoint Presentation</vt:lpstr>
      <vt:lpstr>PowerPoint Presentation</vt:lpstr>
      <vt:lpstr>Consequences</vt:lpstr>
      <vt:lpstr>PowerPoint Presentation</vt:lpstr>
      <vt:lpstr>PowerPoint Presentation</vt:lpstr>
      <vt:lpstr>PowerPoint Presentation</vt:lpstr>
      <vt:lpstr>Citation Bias 1</vt:lpstr>
      <vt:lpstr>Citation Bias 2</vt:lpstr>
      <vt:lpstr>Citation Bias 3</vt:lpstr>
      <vt:lpstr>PowerPoint Presentation</vt:lpstr>
      <vt:lpstr>Citation Bias 4</vt:lpstr>
      <vt:lpstr>Can Scientists Assess Merit or Predict Impact?</vt:lpstr>
      <vt:lpstr>PowerPoint Presentation</vt:lpstr>
      <vt:lpstr>What is Quality?</vt:lpstr>
      <vt:lpstr>PowerPoint Presentation</vt:lpstr>
      <vt:lpstr>PowerPoint Presentation</vt:lpstr>
      <vt:lpstr>We need to apply the scientific method to the process of scholarly communication itself</vt:lpstr>
      <vt:lpstr>PowerPoint Presentation</vt:lpstr>
      <vt:lpstr>Current culture embeds status quo</vt:lpstr>
      <vt:lpstr>Cultural Capital</vt:lpstr>
      <vt:lpstr>DORA</vt:lpstr>
      <vt:lpstr>Reducing inequality of opportunity</vt:lpstr>
      <vt:lpstr>PowerPoint Presentation</vt:lpstr>
      <vt:lpstr>The Initiative for Open Citations • I4OC   Making tens of millions of machine-readable citation metadata openly available to everyone, with no copyright restriction. </vt:lpstr>
      <vt:lpstr>Cultural Change</vt:lpstr>
      <vt:lpstr>Thank you</vt:lpstr>
      <vt:lpstr>Hypercompetition</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Hindawi slide template</dc:title>
  <dc:subject/>
  <dc:creator/>
  <cp:keywords/>
  <dc:description/>
  <cp:lastModifiedBy>Microsoft Office User</cp:lastModifiedBy>
  <cp:revision>106</cp:revision>
  <cp:lastPrinted>2018-09-04T05:44:43Z</cp:lastPrinted>
  <dcterms:modified xsi:type="dcterms:W3CDTF">2018-09-04T05:46:08Z</dcterms:modified>
  <cp:category/>
</cp:coreProperties>
</file>